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handoutMasterIdLst>
    <p:handoutMasterId r:id="rId36"/>
  </p:handoutMasterIdLst>
  <p:sldIdLst>
    <p:sldId id="366" r:id="rId5"/>
    <p:sldId id="360" r:id="rId6"/>
    <p:sldId id="272" r:id="rId7"/>
    <p:sldId id="334" r:id="rId8"/>
    <p:sldId id="361" r:id="rId9"/>
    <p:sldId id="364" r:id="rId10"/>
    <p:sldId id="369" r:id="rId11"/>
    <p:sldId id="371" r:id="rId12"/>
    <p:sldId id="370" r:id="rId13"/>
    <p:sldId id="346" r:id="rId14"/>
    <p:sldId id="365" r:id="rId15"/>
    <p:sldId id="341" r:id="rId16"/>
    <p:sldId id="363" r:id="rId17"/>
    <p:sldId id="358" r:id="rId18"/>
    <p:sldId id="367" r:id="rId19"/>
    <p:sldId id="348" r:id="rId20"/>
    <p:sldId id="344" r:id="rId21"/>
    <p:sldId id="342" r:id="rId22"/>
    <p:sldId id="368" r:id="rId23"/>
    <p:sldId id="372" r:id="rId24"/>
    <p:sldId id="288" r:id="rId25"/>
    <p:sldId id="374" r:id="rId26"/>
    <p:sldId id="376" r:id="rId27"/>
    <p:sldId id="339" r:id="rId28"/>
    <p:sldId id="373" r:id="rId29"/>
    <p:sldId id="375" r:id="rId30"/>
    <p:sldId id="267" r:id="rId31"/>
    <p:sldId id="265" r:id="rId32"/>
    <p:sldId id="377" r:id="rId33"/>
    <p:sldId id="338" r:id="rId34"/>
    <p:sldId id="378" r:id="rId35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4839"/>
    <a:srgbClr val="FF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356" cy="495208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834" y="1"/>
            <a:ext cx="2919356" cy="495208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>
              <a:defRPr sz="1200"/>
            </a:lvl1pPr>
          </a:lstStyle>
          <a:p>
            <a:fld id="{353C73F2-C510-4CC6-AEFE-D840175DECAC}" type="datetimeFigureOut">
              <a:rPr lang="sv-SE" smtClean="0"/>
              <a:t>2026-05-26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105"/>
            <a:ext cx="2919356" cy="495208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834" y="9371105"/>
            <a:ext cx="2919356" cy="495208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r">
              <a:defRPr sz="1200"/>
            </a:lvl1pPr>
          </a:lstStyle>
          <a:p>
            <a:fld id="{F604C4E4-70E8-4F73-B629-4F085D2B2173}" type="slidenum">
              <a:rPr lang="sv-SE" smtClean="0"/>
              <a:t>‹N°›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5955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8E669DF5-00CC-25DB-EE34-A42A91458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51" y="6167344"/>
            <a:ext cx="6003390" cy="69065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3446725-DFB9-8DC1-CE24-BAA95376DE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5048" y="2680774"/>
            <a:ext cx="6376397" cy="307535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C9178CFD-62CE-880E-167C-597F68B9A7E0}"/>
              </a:ext>
            </a:extLst>
          </p:cNvPr>
          <p:cNvSpPr txBox="1"/>
          <p:nvPr/>
        </p:nvSpPr>
        <p:spPr>
          <a:xfrm>
            <a:off x="166438" y="1027553"/>
            <a:ext cx="882805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1. Introduction to production planing </a:t>
            </a:r>
          </a:p>
          <a:p>
            <a:pPr algn="ctr"/>
            <a:r>
              <a:rPr lang="nb-NO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in FORAC Harvest Arena 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C45C5A6-4F4F-C9AD-9793-9938E6FD32FE}"/>
              </a:ext>
            </a:extLst>
          </p:cNvPr>
          <p:cNvSpPr/>
          <p:nvPr/>
        </p:nvSpPr>
        <p:spPr>
          <a:xfrm>
            <a:off x="1812175" y="3674225"/>
            <a:ext cx="1778923" cy="2000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C5AE92F-2CB9-B0F5-36E8-9EFB925B4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232" y="1192632"/>
            <a:ext cx="1073720" cy="107372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854A2C3D-8FC7-7B3B-BB01-469EDBBCE5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0233" y="2769316"/>
            <a:ext cx="1073719" cy="107900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0A3609F-710A-DBE1-F429-FF5CD5E32A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085" y="4407590"/>
            <a:ext cx="1073718" cy="1047401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222FEF-1D48-6CC9-476A-37C4E8885024}"/>
              </a:ext>
            </a:extLst>
          </p:cNvPr>
          <p:cNvSpPr txBox="1"/>
          <p:nvPr/>
        </p:nvSpPr>
        <p:spPr>
          <a:xfrm>
            <a:off x="9671961" y="2331775"/>
            <a:ext cx="1937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Dag Fjeld, Skogkurs, NMBU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91A8136-2B59-E96C-B434-48130D5BA952}"/>
              </a:ext>
            </a:extLst>
          </p:cNvPr>
          <p:cNvSpPr txBox="1"/>
          <p:nvPr/>
        </p:nvSpPr>
        <p:spPr>
          <a:xfrm>
            <a:off x="9671961" y="3926668"/>
            <a:ext cx="2220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Philippe Marier, FORAC, </a:t>
            </a:r>
            <a:r>
              <a:rPr lang="nb-NO" sz="1200" dirty="0" err="1"/>
              <a:t>U.Laval</a:t>
            </a:r>
            <a:endParaRPr lang="nb-NO" sz="12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7AFC3FE5-C77C-7E46-7857-B429B3C70432}"/>
              </a:ext>
            </a:extLst>
          </p:cNvPr>
          <p:cNvSpPr txBox="1"/>
          <p:nvPr/>
        </p:nvSpPr>
        <p:spPr>
          <a:xfrm>
            <a:off x="9758226" y="5536322"/>
            <a:ext cx="1927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Luc </a:t>
            </a:r>
            <a:r>
              <a:rPr lang="nb-NO" sz="1200" dirty="0" err="1"/>
              <a:t>LeBel</a:t>
            </a:r>
            <a:r>
              <a:rPr lang="nb-NO" sz="1200" dirty="0"/>
              <a:t>, FORAC, </a:t>
            </a:r>
            <a:r>
              <a:rPr lang="nb-NO" sz="1200" dirty="0" err="1"/>
              <a:t>U.Laval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468678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021054-B5F8-6710-D9E1-23E865E0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76" y="1014126"/>
            <a:ext cx="2947482" cy="4601183"/>
          </a:xfrm>
        </p:spPr>
        <p:txBody>
          <a:bodyPr/>
          <a:lstStyle/>
          <a:p>
            <a:r>
              <a:rPr lang="nb-NO" dirty="0"/>
              <a:t>CTL </a:t>
            </a:r>
            <a:r>
              <a:rPr lang="nb-NO" dirty="0" err="1"/>
              <a:t>production</a:t>
            </a:r>
            <a:r>
              <a:rPr lang="nb-NO" dirty="0"/>
              <a:t> planning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0703A-4400-4BEA-23F1-FEEFF7B27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7837" y="864108"/>
            <a:ext cx="7315200" cy="55644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600" b="1" dirty="0">
                <a:solidFill>
                  <a:schemeClr val="tx1"/>
                </a:solidFill>
              </a:rPr>
              <a:t>Goals </a:t>
            </a:r>
          </a:p>
          <a:p>
            <a:r>
              <a:rPr lang="nb-NO" sz="2600" dirty="0">
                <a:solidFill>
                  <a:schemeClr val="tx1"/>
                </a:solidFill>
              </a:rPr>
              <a:t>high fulfillment of production goals and harvesting capacity utilization.</a:t>
            </a:r>
          </a:p>
          <a:p>
            <a:r>
              <a:rPr lang="nb-NO" sz="2600" dirty="0">
                <a:solidFill>
                  <a:schemeClr val="tx1"/>
                </a:solidFill>
              </a:rPr>
              <a:t>short relocation distances and minimal risk for ground damage. </a:t>
            </a:r>
          </a:p>
          <a:p>
            <a:pPr marL="0" indent="0">
              <a:buNone/>
            </a:pPr>
            <a:endParaRPr lang="nb-NO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2600" b="1" dirty="0" err="1">
                <a:solidFill>
                  <a:schemeClr val="tx1"/>
                </a:solidFill>
              </a:rPr>
              <a:t>Assumptions</a:t>
            </a:r>
            <a:endParaRPr lang="nb-NO" sz="2600" b="1" dirty="0">
              <a:solidFill>
                <a:schemeClr val="tx1"/>
              </a:solidFill>
            </a:endParaRPr>
          </a:p>
          <a:p>
            <a:r>
              <a:rPr lang="nb-NO" sz="2600" dirty="0">
                <a:solidFill>
                  <a:schemeClr val="tx1"/>
                </a:solidFill>
              </a:rPr>
              <a:t>information on harvesting sites: volumes, expected production rates and bearing capacity. </a:t>
            </a:r>
          </a:p>
          <a:p>
            <a:pPr marL="0" indent="0">
              <a:buNone/>
            </a:pPr>
            <a:endParaRPr lang="nb-NO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2600" b="1" dirty="0">
                <a:solidFill>
                  <a:schemeClr val="tx1"/>
                </a:solidFill>
              </a:rPr>
              <a:t>Training aims towards</a:t>
            </a:r>
          </a:p>
          <a:p>
            <a:r>
              <a:rPr lang="nb-NO" sz="2600" dirty="0">
                <a:solidFill>
                  <a:schemeClr val="tx1"/>
                </a:solidFill>
              </a:rPr>
              <a:t>meeting multiple targets</a:t>
            </a:r>
          </a:p>
          <a:p>
            <a:r>
              <a:rPr lang="nb-NO" sz="2600" dirty="0">
                <a:solidFill>
                  <a:schemeClr val="tx1"/>
                </a:solidFill>
              </a:rPr>
              <a:t>being prepared for change </a:t>
            </a:r>
          </a:p>
          <a:p>
            <a:endParaRPr lang="nb-NO" dirty="0"/>
          </a:p>
        </p:txBody>
      </p:sp>
      <p:pic>
        <p:nvPicPr>
          <p:cNvPr id="4" name="Bilde 3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D54D5785-B3E6-547F-CCCB-6A0DD6FF7A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76" y="864108"/>
            <a:ext cx="3209967" cy="110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17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16" y="341905"/>
            <a:ext cx="3228230" cy="4601183"/>
          </a:xfrm>
        </p:spPr>
        <p:txBody>
          <a:bodyPr>
            <a:normAutofit fontScale="90000"/>
          </a:bodyPr>
          <a:lstStyle/>
          <a:p>
            <a:br>
              <a:rPr lang="sv-SE" sz="4400" b="1" dirty="0"/>
            </a:br>
            <a:br>
              <a:rPr lang="sv-SE" sz="4400" b="1" dirty="0"/>
            </a:br>
            <a:br>
              <a:rPr lang="sv-SE" sz="4400" b="1" dirty="0"/>
            </a:br>
            <a:r>
              <a:rPr lang="sv-SE" sz="4000" b="1" dirty="0"/>
              <a:t>A typical planning </a:t>
            </a:r>
            <a:r>
              <a:rPr lang="sv-SE" sz="4000" b="1" dirty="0" err="1"/>
              <a:t>cycle</a:t>
            </a:r>
            <a:br>
              <a:rPr lang="sv-SE" sz="4000" b="1" dirty="0"/>
            </a:br>
            <a:r>
              <a:rPr lang="sv-SE" sz="4000" b="1" i="1" dirty="0"/>
              <a:t>in </a:t>
            </a:r>
            <a:r>
              <a:rPr lang="sv-SE" sz="4000" b="1" i="1" dirty="0" err="1"/>
              <a:t>practice</a:t>
            </a:r>
            <a:br>
              <a:rPr lang="sv-SE" sz="4400" b="1" dirty="0"/>
            </a:br>
            <a:br>
              <a:rPr lang="sv-SE" sz="4400" b="1" dirty="0"/>
            </a:br>
            <a:br>
              <a:rPr lang="sv-SE" sz="2800" dirty="0"/>
            </a:br>
            <a:br>
              <a:rPr lang="sv-SE" sz="2800" dirty="0"/>
            </a:br>
            <a:br>
              <a:rPr lang="sv-SE" sz="2800" dirty="0"/>
            </a:br>
            <a:r>
              <a:rPr lang="sv-SE" dirty="0"/>
              <a:t> </a:t>
            </a:r>
            <a:br>
              <a:rPr lang="sv-SE" dirty="0"/>
            </a:br>
            <a:endParaRPr lang="sv-SE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598334" y="1429135"/>
            <a:ext cx="80693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/>
            <a:r>
              <a:rPr lang="sv-SE" sz="3200" b="1" dirty="0"/>
              <a:t>Planning</a:t>
            </a:r>
          </a:p>
          <a:p>
            <a:pPr marL="928688" indent="-571500">
              <a:buFont typeface="Arial" panose="020B0604020202020204" pitchFamily="34" charset="0"/>
              <a:buChar char="•"/>
            </a:pPr>
            <a:r>
              <a:rPr lang="sv-SE" sz="2800" dirty="0"/>
              <a:t>check </a:t>
            </a:r>
            <a:r>
              <a:rPr lang="sv-SE" sz="2800" dirty="0" err="1"/>
              <a:t>available</a:t>
            </a:r>
            <a:r>
              <a:rPr lang="sv-SE" sz="2800" dirty="0"/>
              <a:t> harvesting </a:t>
            </a:r>
            <a:r>
              <a:rPr lang="sv-SE" sz="2800" dirty="0" err="1"/>
              <a:t>capacity</a:t>
            </a:r>
            <a:r>
              <a:rPr lang="sv-SE" sz="2800" dirty="0"/>
              <a:t> and </a:t>
            </a:r>
            <a:r>
              <a:rPr lang="sv-SE" sz="2800" dirty="0" err="1"/>
              <a:t>production</a:t>
            </a:r>
            <a:r>
              <a:rPr lang="sv-SE" sz="2800" dirty="0"/>
              <a:t> </a:t>
            </a:r>
            <a:r>
              <a:rPr lang="sv-SE" sz="2800" dirty="0" err="1"/>
              <a:t>priorities</a:t>
            </a:r>
            <a:endParaRPr lang="sv-SE" sz="2800" dirty="0"/>
          </a:p>
          <a:p>
            <a:pPr marL="928688" indent="-571500">
              <a:buFont typeface="Arial" panose="020B0604020202020204" pitchFamily="34" charset="0"/>
              <a:buChar char="•"/>
            </a:pPr>
            <a:r>
              <a:rPr lang="sv-SE" sz="2800" dirty="0"/>
              <a:t>search for </a:t>
            </a:r>
            <a:r>
              <a:rPr lang="sv-SE" sz="2800" dirty="0" err="1"/>
              <a:t>suitable</a:t>
            </a:r>
            <a:r>
              <a:rPr lang="sv-SE" sz="2800" dirty="0"/>
              <a:t> harvesting sites (</a:t>
            </a:r>
            <a:r>
              <a:rPr lang="sv-SE" sz="2800" dirty="0" err="1"/>
              <a:t>contracts</a:t>
            </a:r>
            <a:r>
              <a:rPr lang="sv-SE" sz="2800" dirty="0"/>
              <a:t>)</a:t>
            </a:r>
          </a:p>
          <a:p>
            <a:pPr marL="928688" indent="-571500">
              <a:buFont typeface="Arial" panose="020B0604020202020204" pitchFamily="34" charset="0"/>
              <a:buChar char="•"/>
            </a:pPr>
            <a:r>
              <a:rPr lang="sv-SE" sz="2800" dirty="0" err="1"/>
              <a:t>allocate</a:t>
            </a:r>
            <a:r>
              <a:rPr lang="sv-SE" sz="2800" dirty="0"/>
              <a:t> sites to teams, propose schedule.  </a:t>
            </a:r>
          </a:p>
          <a:p>
            <a:pPr marL="357188"/>
            <a:endParaRPr lang="sv-SE" sz="3200" dirty="0"/>
          </a:p>
          <a:p>
            <a:pPr marL="357188"/>
            <a:r>
              <a:rPr lang="sv-SE" sz="3200" b="1" dirty="0"/>
              <a:t>Confirming schedule and re-planning</a:t>
            </a:r>
          </a:p>
          <a:p>
            <a:pPr marL="928688" indent="-571500">
              <a:buFont typeface="Arial" panose="020B0604020202020204" pitchFamily="34" charset="0"/>
              <a:buChar char="•"/>
            </a:pPr>
            <a:r>
              <a:rPr lang="sv-SE" sz="2800" dirty="0" err="1"/>
              <a:t>confirm</a:t>
            </a:r>
            <a:r>
              <a:rPr lang="sv-SE" sz="2800" dirty="0"/>
              <a:t> </a:t>
            </a:r>
            <a:r>
              <a:rPr lang="sv-SE" sz="2800" dirty="0" err="1"/>
              <a:t>schedule</a:t>
            </a:r>
            <a:r>
              <a:rPr lang="sv-SE" sz="2800" dirty="0"/>
              <a:t> with teams</a:t>
            </a:r>
          </a:p>
          <a:p>
            <a:pPr marL="928688" indent="-571500">
              <a:buFont typeface="Arial" panose="020B0604020202020204" pitchFamily="34" charset="0"/>
              <a:buChar char="•"/>
            </a:pPr>
            <a:r>
              <a:rPr lang="sv-SE" sz="2800" dirty="0"/>
              <a:t>carry on harvesting, re-plan as required. </a:t>
            </a:r>
            <a:endParaRPr lang="sv-SE" sz="2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8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tekst, klær, innendørs, person&#10;&#10;KI-generert innhold kan være feil.">
            <a:extLst>
              <a:ext uri="{FF2B5EF4-FFF2-40B4-BE49-F238E27FC236}">
                <a16:creationId xmlns:a16="http://schemas.microsoft.com/office/drawing/2014/main" id="{D86DF2F9-580A-CCDB-DAE6-CBCB635DFCE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368"/>
            <a:ext cx="11773703" cy="685800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B7EE157-45B8-6CFE-05E2-A2F54D3786F2}"/>
              </a:ext>
            </a:extLst>
          </p:cNvPr>
          <p:cNvSpPr txBox="1"/>
          <p:nvPr/>
        </p:nvSpPr>
        <p:spPr>
          <a:xfrm>
            <a:off x="228570" y="331721"/>
            <a:ext cx="6478055" cy="129266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b-NO" sz="2400" b="1" i="1" dirty="0"/>
              <a:t>Simulator training for </a:t>
            </a:r>
            <a:r>
              <a:rPr lang="nb-NO" sz="2400" b="1" i="1" dirty="0" err="1"/>
              <a:t>production</a:t>
            </a:r>
            <a:r>
              <a:rPr lang="nb-NO" sz="2400" b="1" i="1" dirty="0"/>
              <a:t> management</a:t>
            </a:r>
          </a:p>
          <a:p>
            <a:r>
              <a:rPr lang="nb-NO" dirty="0"/>
              <a:t>- </a:t>
            </a:r>
            <a:r>
              <a:rPr lang="nb-NO" dirty="0" err="1"/>
              <a:t>weekly</a:t>
            </a:r>
            <a:r>
              <a:rPr lang="nb-NO" dirty="0"/>
              <a:t> planning for 6 CTL </a:t>
            </a:r>
            <a:r>
              <a:rPr lang="nb-NO" dirty="0" err="1"/>
              <a:t>harvester</a:t>
            </a:r>
            <a:r>
              <a:rPr lang="nb-NO" dirty="0"/>
              <a:t> teams</a:t>
            </a:r>
          </a:p>
          <a:p>
            <a:r>
              <a:rPr lang="nb-NO" dirty="0"/>
              <a:t>- </a:t>
            </a:r>
            <a:r>
              <a:rPr lang="nb-NO" dirty="0" err="1"/>
              <a:t>through</a:t>
            </a:r>
            <a:r>
              <a:rPr lang="nb-NO" dirty="0"/>
              <a:t> 12 </a:t>
            </a:r>
            <a:r>
              <a:rPr lang="nb-NO" dirty="0" err="1"/>
              <a:t>weeks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varying</a:t>
            </a:r>
            <a:r>
              <a:rPr lang="nb-NO" dirty="0"/>
              <a:t> </a:t>
            </a:r>
            <a:r>
              <a:rPr lang="nb-NO" dirty="0" err="1"/>
              <a:t>weather</a:t>
            </a:r>
            <a:r>
              <a:rPr lang="nb-NO" dirty="0"/>
              <a:t> and </a:t>
            </a:r>
            <a:r>
              <a:rPr lang="nb-NO" dirty="0" err="1"/>
              <a:t>trafficability</a:t>
            </a:r>
            <a:r>
              <a:rPr lang="nb-NO" dirty="0"/>
              <a:t> </a:t>
            </a:r>
          </a:p>
          <a:p>
            <a:r>
              <a:rPr lang="nb-NO" dirty="0"/>
              <a:t>- 3 to 4 </a:t>
            </a:r>
            <a:r>
              <a:rPr lang="nb-NO" dirty="0" err="1"/>
              <a:t>hours</a:t>
            </a:r>
            <a:r>
              <a:rPr lang="nb-NO" dirty="0"/>
              <a:t> per training run    </a:t>
            </a:r>
          </a:p>
        </p:txBody>
      </p:sp>
    </p:spTree>
    <p:extLst>
      <p:ext uri="{BB962C8B-B14F-4D97-AF65-F5344CB8AC3E}">
        <p14:creationId xmlns:p14="http://schemas.microsoft.com/office/powerpoint/2010/main" val="1500395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BCE2E1-503A-520E-201B-5ADE6225B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</a:t>
            </a:r>
            <a:r>
              <a:rPr lang="nb-NO" dirty="0" err="1"/>
              <a:t>features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34351D-8DB8-2B39-96D2-AFF914329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0369" y="678063"/>
            <a:ext cx="7315200" cy="54927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400" b="1" dirty="0" err="1"/>
              <a:t>Uncertainty</a:t>
            </a:r>
            <a:r>
              <a:rPr lang="nb-NO" sz="2400" b="1" dirty="0"/>
              <a:t> in planning </a:t>
            </a:r>
          </a:p>
          <a:p>
            <a:r>
              <a:rPr lang="nb-NO" dirty="0"/>
              <a:t>12 weekly planning periods (3 months; 4 weeks/month)</a:t>
            </a:r>
          </a:p>
          <a:p>
            <a:r>
              <a:rPr lang="nb-NO" dirty="0"/>
              <a:t>weekly weather variation (prognosis vs. actual for current week)</a:t>
            </a:r>
          </a:p>
          <a:p>
            <a:r>
              <a:rPr lang="nb-NO" dirty="0" err="1"/>
              <a:t>weekly</a:t>
            </a:r>
            <a:r>
              <a:rPr lang="nb-NO" dirty="0"/>
              <a:t> </a:t>
            </a:r>
            <a:r>
              <a:rPr lang="nb-NO" dirty="0" err="1"/>
              <a:t>weather</a:t>
            </a:r>
            <a:r>
              <a:rPr lang="nb-NO" dirty="0"/>
              <a:t> must be </a:t>
            </a:r>
            <a:r>
              <a:rPr lang="nb-NO" dirty="0" err="1"/>
              <a:t>matched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site</a:t>
            </a:r>
            <a:r>
              <a:rPr lang="nb-NO" dirty="0"/>
              <a:t> </a:t>
            </a:r>
            <a:r>
              <a:rPr lang="nb-NO" dirty="0" err="1"/>
              <a:t>bearing</a:t>
            </a:r>
            <a:r>
              <a:rPr lang="nb-NO" dirty="0"/>
              <a:t> </a:t>
            </a:r>
            <a:r>
              <a:rPr lang="nb-NO" dirty="0" err="1"/>
              <a:t>capacity</a:t>
            </a:r>
            <a:r>
              <a:rPr lang="nb-NO" dirty="0"/>
              <a:t>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400" b="1" dirty="0"/>
              <a:t>The </a:t>
            </a:r>
            <a:r>
              <a:rPr lang="nb-NO" sz="2400" b="1" dirty="0" err="1"/>
              <a:t>interface</a:t>
            </a:r>
            <a:endParaRPr lang="nb-NO" sz="2400" b="1" dirty="0"/>
          </a:p>
          <a:p>
            <a:r>
              <a:rPr lang="nb-NO" i="1" dirty="0"/>
              <a:t>map hover information</a:t>
            </a:r>
            <a:r>
              <a:rPr lang="nb-NO" dirty="0"/>
              <a:t>: mills and harvesting sites</a:t>
            </a:r>
          </a:p>
          <a:p>
            <a:r>
              <a:rPr lang="nb-NO" i="1" dirty="0" err="1"/>
              <a:t>production</a:t>
            </a:r>
            <a:r>
              <a:rPr lang="nb-NO" i="1" dirty="0"/>
              <a:t> goals</a:t>
            </a:r>
            <a:r>
              <a:rPr lang="nb-NO" dirty="0"/>
              <a:t>: </a:t>
            </a:r>
            <a:r>
              <a:rPr lang="nb-NO" dirty="0" err="1"/>
              <a:t>monthly</a:t>
            </a:r>
            <a:r>
              <a:rPr lang="nb-NO" dirty="0"/>
              <a:t> </a:t>
            </a:r>
            <a:r>
              <a:rPr lang="nb-NO" dirty="0" err="1"/>
              <a:t>mill</a:t>
            </a:r>
            <a:r>
              <a:rPr lang="nb-NO" dirty="0"/>
              <a:t> </a:t>
            </a:r>
            <a:r>
              <a:rPr lang="nb-NO" dirty="0" err="1"/>
              <a:t>demand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400" b="1" dirty="0" err="1"/>
              <a:t>Monthly</a:t>
            </a:r>
            <a:r>
              <a:rPr lang="nb-NO" sz="2400" b="1" dirty="0"/>
              <a:t> KPIs</a:t>
            </a:r>
          </a:p>
          <a:p>
            <a:r>
              <a:rPr lang="sv-SE" dirty="0" err="1"/>
              <a:t>production</a:t>
            </a:r>
            <a:r>
              <a:rPr lang="sv-SE" dirty="0"/>
              <a:t> </a:t>
            </a:r>
            <a:r>
              <a:rPr lang="sv-SE" dirty="0" err="1"/>
              <a:t>goal</a:t>
            </a:r>
            <a:r>
              <a:rPr lang="sv-SE" dirty="0"/>
              <a:t> </a:t>
            </a:r>
            <a:r>
              <a:rPr lang="sv-SE" dirty="0" err="1"/>
              <a:t>fulfillment</a:t>
            </a:r>
            <a:r>
              <a:rPr lang="sv-SE" dirty="0"/>
              <a:t>; </a:t>
            </a:r>
            <a:r>
              <a:rPr lang="sv-SE" b="1" dirty="0"/>
              <a:t>+/- 10 % </a:t>
            </a:r>
            <a:r>
              <a:rPr lang="sv-SE" dirty="0"/>
              <a:t>of </a:t>
            </a:r>
            <a:r>
              <a:rPr lang="sv-SE" dirty="0" err="1"/>
              <a:t>monthly</a:t>
            </a:r>
            <a:r>
              <a:rPr lang="sv-SE" dirty="0"/>
              <a:t> </a:t>
            </a:r>
            <a:r>
              <a:rPr lang="sv-SE" dirty="0" err="1"/>
              <a:t>demand</a:t>
            </a:r>
            <a:r>
              <a:rPr lang="sv-SE" dirty="0"/>
              <a:t> per  </a:t>
            </a:r>
            <a:r>
              <a:rPr lang="sv-SE" dirty="0" err="1"/>
              <a:t>mill</a:t>
            </a:r>
            <a:r>
              <a:rPr lang="sv-SE" dirty="0"/>
              <a:t> </a:t>
            </a:r>
            <a:r>
              <a:rPr lang="sv-SE" dirty="0" err="1"/>
              <a:t>customer</a:t>
            </a:r>
            <a:r>
              <a:rPr lang="sv-SE" dirty="0"/>
              <a:t> </a:t>
            </a:r>
            <a:endParaRPr lang="nb-NO" dirty="0"/>
          </a:p>
          <a:p>
            <a:r>
              <a:rPr lang="nb-NO" dirty="0"/>
              <a:t>harvesting capacity utilization, relocation distances and risk for ground damage</a:t>
            </a:r>
          </a:p>
        </p:txBody>
      </p:sp>
      <p:pic>
        <p:nvPicPr>
          <p:cNvPr id="4" name="Bilde 3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496F88C1-8A5F-66A0-69A3-CF82F58773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76" y="891713"/>
            <a:ext cx="3209967" cy="110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99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EE76F6B-0618-4367-D784-7BA7EABA3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50" y="559070"/>
            <a:ext cx="11577099" cy="591067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7FC8BD2-ED0E-D05D-833A-A75FA28ED0B3}"/>
              </a:ext>
            </a:extLst>
          </p:cNvPr>
          <p:cNvSpPr txBox="1"/>
          <p:nvPr/>
        </p:nvSpPr>
        <p:spPr>
          <a:xfrm>
            <a:off x="5057161" y="4681991"/>
            <a:ext cx="259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12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week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planning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period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Venstre klammeparentes 4">
            <a:extLst>
              <a:ext uri="{FF2B5EF4-FFF2-40B4-BE49-F238E27FC236}">
                <a16:creationId xmlns:a16="http://schemas.microsoft.com/office/drawing/2014/main" id="{98DFA28A-EA9F-8AC4-7CF0-DCDDEC1B2C90}"/>
              </a:ext>
            </a:extLst>
          </p:cNvPr>
          <p:cNvSpPr/>
          <p:nvPr/>
        </p:nvSpPr>
        <p:spPr>
          <a:xfrm rot="5400000">
            <a:off x="6264064" y="4081930"/>
            <a:ext cx="184982" cy="2123768"/>
          </a:xfrm>
          <a:prstGeom prst="lef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BF2E193-323C-423E-1E4F-ED20D3F4C0AB}"/>
              </a:ext>
            </a:extLst>
          </p:cNvPr>
          <p:cNvSpPr txBox="1"/>
          <p:nvPr/>
        </p:nvSpPr>
        <p:spPr>
          <a:xfrm>
            <a:off x="307450" y="3326965"/>
            <a:ext cx="226696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Site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bearing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capacity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B7CDA722-4370-E718-5401-1C2C004B3F71}"/>
              </a:ext>
            </a:extLst>
          </p:cNvPr>
          <p:cNvCxnSpPr>
            <a:cxnSpLocks/>
          </p:cNvCxnSpPr>
          <p:nvPr/>
        </p:nvCxnSpPr>
        <p:spPr>
          <a:xfrm flipH="1">
            <a:off x="1129085" y="3543235"/>
            <a:ext cx="2336786" cy="55963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3E22C961-9B9A-849F-CA5F-C0872896EBF8}"/>
              </a:ext>
            </a:extLst>
          </p:cNvPr>
          <p:cNvSpPr/>
          <p:nvPr/>
        </p:nvSpPr>
        <p:spPr>
          <a:xfrm>
            <a:off x="3465871" y="3429000"/>
            <a:ext cx="184355" cy="206477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780FD75-2CF5-A13D-7422-035506F44D6E}"/>
              </a:ext>
            </a:extLst>
          </p:cNvPr>
          <p:cNvSpPr txBox="1"/>
          <p:nvPr/>
        </p:nvSpPr>
        <p:spPr>
          <a:xfrm>
            <a:off x="3378603" y="1312489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Outer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coast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43320F9-866E-A749-934A-66B31415ECCC}"/>
              </a:ext>
            </a:extLst>
          </p:cNvPr>
          <p:cNvSpPr txBox="1"/>
          <p:nvPr/>
        </p:nvSpPr>
        <p:spPr>
          <a:xfrm>
            <a:off x="5421129" y="1497155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Mid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coast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A5682A3-B16C-CAE4-A4C3-3C2B3E21D00C}"/>
              </a:ext>
            </a:extLst>
          </p:cNvPr>
          <p:cNvSpPr txBox="1"/>
          <p:nvPr/>
        </p:nvSpPr>
        <p:spPr>
          <a:xfrm>
            <a:off x="6937483" y="1497155"/>
            <a:ext cx="718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Inner</a:t>
            </a:r>
          </a:p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coast</a:t>
            </a:r>
          </a:p>
        </p:txBody>
      </p:sp>
    </p:spTree>
    <p:extLst>
      <p:ext uri="{BB962C8B-B14F-4D97-AF65-F5344CB8AC3E}">
        <p14:creationId xmlns:p14="http://schemas.microsoft.com/office/powerpoint/2010/main" val="847127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0DE90-7568-85F6-4C08-E0951EC89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tekst, klær, innendørs, person&#10;&#10;KI-generert innhold kan være feil.">
            <a:extLst>
              <a:ext uri="{FF2B5EF4-FFF2-40B4-BE49-F238E27FC236}">
                <a16:creationId xmlns:a16="http://schemas.microsoft.com/office/drawing/2014/main" id="{92A75060-36D9-710E-956A-12E21DD026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368"/>
            <a:ext cx="11773703" cy="6858000"/>
          </a:xfrm>
          <a:prstGeom prst="rect">
            <a:avLst/>
          </a:prstGeom>
        </p:spPr>
      </p:pic>
      <p:pic>
        <p:nvPicPr>
          <p:cNvPr id="11" name="Bilde 10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99D93F0C-6001-0A3C-DDBA-BC602EC773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89" y="148151"/>
            <a:ext cx="3209967" cy="1107985"/>
          </a:xfrm>
          <a:prstGeom prst="rect">
            <a:avLst/>
          </a:prstGeom>
        </p:spPr>
      </p:pic>
      <p:sp>
        <p:nvSpPr>
          <p:cNvPr id="3" name="textruta 8">
            <a:extLst>
              <a:ext uri="{FF2B5EF4-FFF2-40B4-BE49-F238E27FC236}">
                <a16:creationId xmlns:a16="http://schemas.microsoft.com/office/drawing/2014/main" id="{5F0C7599-7DC9-C14F-0ED2-F04CE1E1B63C}"/>
              </a:ext>
            </a:extLst>
          </p:cNvPr>
          <p:cNvSpPr txBox="1"/>
          <p:nvPr/>
        </p:nvSpPr>
        <p:spPr>
          <a:xfrm>
            <a:off x="75678" y="1405655"/>
            <a:ext cx="23050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b="1" dirty="0">
                <a:solidFill>
                  <a:schemeClr val="bg1"/>
                </a:solidFill>
              </a:rPr>
              <a:t>Demo 1</a:t>
            </a:r>
          </a:p>
          <a:p>
            <a:r>
              <a:rPr lang="sv-SE" sz="3600" b="1" dirty="0">
                <a:solidFill>
                  <a:schemeClr val="bg1"/>
                </a:solidFill>
              </a:rPr>
              <a:t>- </a:t>
            </a:r>
            <a:r>
              <a:rPr lang="sv-SE" sz="3600" b="1" dirty="0" err="1">
                <a:solidFill>
                  <a:schemeClr val="bg1"/>
                </a:solidFill>
              </a:rPr>
              <a:t>Overview</a:t>
            </a:r>
            <a:endParaRPr lang="sv-SE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400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68118-F2CD-56FE-80F9-14D4B5AF7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48F6749F-E79B-9005-A59C-724E12178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85" y="6106716"/>
            <a:ext cx="6530387" cy="75128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DC1440B-B1AE-E59E-CB68-6B1A3D857C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557" y="2423294"/>
            <a:ext cx="6700915" cy="3231873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E27A0A54-6A62-F0C9-ACFF-E2A64C9ED9D4}"/>
              </a:ext>
            </a:extLst>
          </p:cNvPr>
          <p:cNvSpPr txBox="1"/>
          <p:nvPr/>
        </p:nvSpPr>
        <p:spPr>
          <a:xfrm>
            <a:off x="214862" y="776530"/>
            <a:ext cx="86003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Next video: </a:t>
            </a:r>
          </a:p>
          <a:p>
            <a:r>
              <a:rPr lang="nb-NO" sz="44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2. Working in the production interface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1D43D7D-92B4-B66C-E7CE-0D4CAB97A140}"/>
              </a:ext>
            </a:extLst>
          </p:cNvPr>
          <p:cNvSpPr/>
          <p:nvPr/>
        </p:nvSpPr>
        <p:spPr>
          <a:xfrm>
            <a:off x="1675858" y="3300149"/>
            <a:ext cx="1778923" cy="2154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79543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90DA5-A7D9-9731-B8CF-09ABE9E5C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FCF1A139-3889-B980-0CC7-52875B8B9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763" y="6167344"/>
            <a:ext cx="6003390" cy="69065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CBA3D03-C685-53B7-588D-45FAC6E24F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124" y="2468841"/>
            <a:ext cx="6376397" cy="307535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E08E14D-E334-FEEA-0EBB-32605351791B}"/>
              </a:ext>
            </a:extLst>
          </p:cNvPr>
          <p:cNvSpPr txBox="1"/>
          <p:nvPr/>
        </p:nvSpPr>
        <p:spPr>
          <a:xfrm>
            <a:off x="19313" y="1258142"/>
            <a:ext cx="9012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2. Working in the production interface 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618C49B-0695-D480-E811-175B88CDD10C}"/>
              </a:ext>
            </a:extLst>
          </p:cNvPr>
          <p:cNvSpPr/>
          <p:nvPr/>
        </p:nvSpPr>
        <p:spPr>
          <a:xfrm>
            <a:off x="1836030" y="3422536"/>
            <a:ext cx="1778923" cy="2000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4937D0E-533C-22BF-3C06-D97C10F64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232" y="1192632"/>
            <a:ext cx="1073720" cy="107372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522FAB5-DE2C-CC24-9604-E295AAD262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0233" y="2769316"/>
            <a:ext cx="1073719" cy="10790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A7261721-E393-69F2-D549-FBDC1471CAA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085" y="4407590"/>
            <a:ext cx="1073718" cy="104740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C282C02-EB9C-0505-9723-30CD202B7D78}"/>
              </a:ext>
            </a:extLst>
          </p:cNvPr>
          <p:cNvSpPr txBox="1"/>
          <p:nvPr/>
        </p:nvSpPr>
        <p:spPr>
          <a:xfrm>
            <a:off x="9671961" y="2331775"/>
            <a:ext cx="1937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Dag Fjeld, Skogkurs, NMBU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06DEC3E-0765-6E81-04F1-D73D8BFEE6E9}"/>
              </a:ext>
            </a:extLst>
          </p:cNvPr>
          <p:cNvSpPr txBox="1"/>
          <p:nvPr/>
        </p:nvSpPr>
        <p:spPr>
          <a:xfrm>
            <a:off x="9671961" y="3926668"/>
            <a:ext cx="2220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Philippe Marier, FORAC, </a:t>
            </a:r>
            <a:r>
              <a:rPr lang="nb-NO" sz="1200" dirty="0" err="1"/>
              <a:t>U.Laval</a:t>
            </a:r>
            <a:endParaRPr lang="nb-NO" sz="12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E703486-41C2-34F8-561E-549CA2738048}"/>
              </a:ext>
            </a:extLst>
          </p:cNvPr>
          <p:cNvSpPr txBox="1"/>
          <p:nvPr/>
        </p:nvSpPr>
        <p:spPr>
          <a:xfrm>
            <a:off x="9758226" y="5536322"/>
            <a:ext cx="1927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Luc </a:t>
            </a:r>
            <a:r>
              <a:rPr lang="nb-NO" sz="1200" dirty="0" err="1"/>
              <a:t>LeBel</a:t>
            </a:r>
            <a:r>
              <a:rPr lang="nb-NO" sz="1200" dirty="0"/>
              <a:t>, FORAC, </a:t>
            </a:r>
            <a:r>
              <a:rPr lang="nb-NO" sz="1200" dirty="0" err="1"/>
              <a:t>U.Laval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96811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4D521-5D3F-13A1-6CFA-A01FE5F73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9B42D3-7303-988C-4AE3-80982CF05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06" y="1123837"/>
            <a:ext cx="2964095" cy="4601183"/>
          </a:xfrm>
        </p:spPr>
        <p:txBody>
          <a:bodyPr/>
          <a:lstStyle/>
          <a:p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7B8F02-6837-B710-5F47-0214B4CCD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6027" y="864108"/>
            <a:ext cx="7983020" cy="512064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800" b="1" dirty="0"/>
              <a:t>«Drag and drop» team routing on map</a:t>
            </a:r>
            <a:endParaRPr lang="nb-NO" sz="2800" dirty="0"/>
          </a:p>
          <a:p>
            <a:r>
              <a:rPr lang="nb-NO" dirty="0"/>
              <a:t>corresponding site schedule is presented on the production chart </a:t>
            </a:r>
          </a:p>
          <a:p>
            <a:r>
              <a:rPr lang="nb-NO" dirty="0"/>
              <a:t>production follow-up </a:t>
            </a:r>
            <a:r>
              <a:rPr lang="nb-NO" u="sng" dirty="0"/>
              <a:t>per assortment and mill customer</a:t>
            </a:r>
          </a:p>
          <a:p>
            <a:r>
              <a:rPr lang="nb-NO" dirty="0"/>
              <a:t>(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mill</a:t>
            </a:r>
            <a:r>
              <a:rPr lang="nb-NO" dirty="0"/>
              <a:t> </a:t>
            </a:r>
            <a:r>
              <a:rPr lang="nb-NO" dirty="0" err="1"/>
              <a:t>destination</a:t>
            </a:r>
            <a:r>
              <a:rPr lang="nb-NO" dirty="0"/>
              <a:t> is </a:t>
            </a:r>
            <a:r>
              <a:rPr lang="nb-NO" dirty="0" err="1"/>
              <a:t>selected</a:t>
            </a:r>
            <a:r>
              <a:rPr lang="nb-NO" dirty="0"/>
              <a:t>) 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sz="2300" b="1" dirty="0"/>
              <a:t>The </a:t>
            </a:r>
            <a:r>
              <a:rPr lang="nb-NO" sz="2300" b="1" dirty="0" err="1"/>
              <a:t>challenge</a:t>
            </a:r>
            <a:r>
              <a:rPr lang="nb-NO" sz="2300" b="1" dirty="0"/>
              <a:t> is to </a:t>
            </a:r>
            <a:r>
              <a:rPr lang="nb-NO" sz="2300" b="1" dirty="0" err="1"/>
              <a:t>select</a:t>
            </a:r>
            <a:r>
              <a:rPr lang="nb-NO" sz="2300" b="1" dirty="0"/>
              <a:t> </a:t>
            </a:r>
            <a:r>
              <a:rPr lang="nb-NO" sz="2300" b="1" dirty="0" err="1"/>
              <a:t>the</a:t>
            </a:r>
            <a:r>
              <a:rPr lang="nb-NO" sz="2300" b="1" dirty="0"/>
              <a:t> right </a:t>
            </a:r>
            <a:r>
              <a:rPr lang="nb-NO" sz="2300" b="1" dirty="0" err="1"/>
              <a:t>operations</a:t>
            </a:r>
            <a:r>
              <a:rPr lang="nb-NO" sz="2300" b="1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</a:t>
            </a:r>
            <a:r>
              <a:rPr lang="nb-NO" dirty="0" err="1"/>
              <a:t>changing</a:t>
            </a:r>
            <a:r>
              <a:rPr lang="nb-NO" dirty="0"/>
              <a:t> </a:t>
            </a:r>
            <a:r>
              <a:rPr lang="nb-NO" dirty="0" err="1"/>
              <a:t>weather</a:t>
            </a:r>
            <a:r>
              <a:rPr lang="nb-NO" dirty="0"/>
              <a:t> and </a:t>
            </a:r>
            <a:r>
              <a:rPr lang="nb-NO" dirty="0" err="1"/>
              <a:t>mill</a:t>
            </a:r>
            <a:r>
              <a:rPr lang="nb-NO" dirty="0"/>
              <a:t> </a:t>
            </a:r>
            <a:r>
              <a:rPr lang="nb-NO" dirty="0" err="1"/>
              <a:t>customer</a:t>
            </a:r>
            <a:r>
              <a:rPr lang="nb-NO" dirty="0"/>
              <a:t> </a:t>
            </a:r>
            <a:r>
              <a:rPr lang="nb-NO" dirty="0" err="1"/>
              <a:t>demand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Filter </a:t>
            </a:r>
            <a:r>
              <a:rPr lang="nb-NO" b="1" dirty="0" err="1"/>
              <a:t>function</a:t>
            </a:r>
            <a:r>
              <a:rPr lang="nb-NO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err="1"/>
              <a:t>selects</a:t>
            </a:r>
            <a:r>
              <a:rPr lang="nb-NO" dirty="0"/>
              <a:t> </a:t>
            </a:r>
            <a:r>
              <a:rPr lang="nb-NO" dirty="0" err="1"/>
              <a:t>which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sites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displayed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map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err="1"/>
              <a:t>considering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coming</a:t>
            </a:r>
            <a:r>
              <a:rPr lang="nb-NO" dirty="0"/>
              <a:t> planning </a:t>
            </a:r>
            <a:r>
              <a:rPr lang="nb-NO" dirty="0" err="1"/>
              <a:t>period</a:t>
            </a:r>
            <a:r>
              <a:rPr lang="nb-NO" dirty="0"/>
              <a:t>.      </a:t>
            </a:r>
          </a:p>
        </p:txBody>
      </p:sp>
      <p:pic>
        <p:nvPicPr>
          <p:cNvPr id="4" name="Bilde 3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EBF77839-A185-4471-59E9-25D117EBCF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69" y="864108"/>
            <a:ext cx="3209967" cy="1107985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AC1C34F9-CD1A-6E0E-0753-93C186600DD6}"/>
              </a:ext>
            </a:extLst>
          </p:cNvPr>
          <p:cNvSpPr txBox="1">
            <a:spLocks/>
          </p:cNvSpPr>
          <p:nvPr/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Working in the production manager interface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298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87791-EF3F-4E30-624F-22432DEE9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BAD86D0-CA42-E27A-0637-C25946186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50" y="559070"/>
            <a:ext cx="11577099" cy="5910671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282953F2-AB11-006B-5387-3EF442322AB3}"/>
              </a:ext>
            </a:extLst>
          </p:cNvPr>
          <p:cNvSpPr txBox="1"/>
          <p:nvPr/>
        </p:nvSpPr>
        <p:spPr>
          <a:xfrm>
            <a:off x="2014883" y="870155"/>
            <a:ext cx="2693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Team 1: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production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route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Venstre klammeparentes 6">
            <a:extLst>
              <a:ext uri="{FF2B5EF4-FFF2-40B4-BE49-F238E27FC236}">
                <a16:creationId xmlns:a16="http://schemas.microsoft.com/office/drawing/2014/main" id="{FF083A6C-3D60-D63A-A77F-1F8354889EFF}"/>
              </a:ext>
            </a:extLst>
          </p:cNvPr>
          <p:cNvSpPr/>
          <p:nvPr/>
        </p:nvSpPr>
        <p:spPr>
          <a:xfrm rot="5400000">
            <a:off x="714983" y="3456352"/>
            <a:ext cx="167776" cy="806246"/>
          </a:xfrm>
          <a:prstGeom prst="lef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1C29315-9DF0-8068-7A30-093691B6AA98}"/>
              </a:ext>
            </a:extLst>
          </p:cNvPr>
          <p:cNvSpPr txBox="1"/>
          <p:nvPr/>
        </p:nvSpPr>
        <p:spPr>
          <a:xfrm>
            <a:off x="1279979" y="1821115"/>
            <a:ext cx="2694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Team 2: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production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route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A448D53-C22B-8ECE-A556-9636C9A0F701}"/>
              </a:ext>
            </a:extLst>
          </p:cNvPr>
          <p:cNvSpPr/>
          <p:nvPr/>
        </p:nvSpPr>
        <p:spPr>
          <a:xfrm>
            <a:off x="4616246" y="870155"/>
            <a:ext cx="1533832" cy="1084006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8B5D4C0-C760-5605-9534-32E7F1BFB5AE}"/>
              </a:ext>
            </a:extLst>
          </p:cNvPr>
          <p:cNvSpPr/>
          <p:nvPr/>
        </p:nvSpPr>
        <p:spPr>
          <a:xfrm>
            <a:off x="3849330" y="1902541"/>
            <a:ext cx="1533832" cy="993489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9D5C54A3-8B71-6500-1134-CB1304CEC4A0}"/>
              </a:ext>
            </a:extLst>
          </p:cNvPr>
          <p:cNvCxnSpPr>
            <a:cxnSpLocks/>
          </p:cNvCxnSpPr>
          <p:nvPr/>
        </p:nvCxnSpPr>
        <p:spPr>
          <a:xfrm>
            <a:off x="5965723" y="1072880"/>
            <a:ext cx="1837710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DB7D9E13-8BCB-1704-0329-9DF8451FAFDB}"/>
              </a:ext>
            </a:extLst>
          </p:cNvPr>
          <p:cNvCxnSpPr>
            <a:cxnSpLocks/>
          </p:cNvCxnSpPr>
          <p:nvPr/>
        </p:nvCxnSpPr>
        <p:spPr>
          <a:xfrm flipV="1">
            <a:off x="5294671" y="1283557"/>
            <a:ext cx="2508762" cy="82965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9981969-FA2F-60C9-B9C1-5A17C65CA806}"/>
              </a:ext>
            </a:extLst>
          </p:cNvPr>
          <p:cNvSpPr txBox="1"/>
          <p:nvPr/>
        </p:nvSpPr>
        <p:spPr>
          <a:xfrm>
            <a:off x="8229388" y="37494"/>
            <a:ext cx="3404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Team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production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schedules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(1-6)</a:t>
            </a:r>
          </a:p>
        </p:txBody>
      </p:sp>
      <p:sp>
        <p:nvSpPr>
          <p:cNvPr id="17" name="Venstre klammeparentes 16">
            <a:extLst>
              <a:ext uri="{FF2B5EF4-FFF2-40B4-BE49-F238E27FC236}">
                <a16:creationId xmlns:a16="http://schemas.microsoft.com/office/drawing/2014/main" id="{8543EEF2-AE2D-AF07-7F44-995075281CB5}"/>
              </a:ext>
            </a:extLst>
          </p:cNvPr>
          <p:cNvSpPr/>
          <p:nvPr/>
        </p:nvSpPr>
        <p:spPr>
          <a:xfrm rot="5400000">
            <a:off x="9718270" y="-1210286"/>
            <a:ext cx="427081" cy="3586319"/>
          </a:xfrm>
          <a:prstGeom prst="lef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B71E0F19-8794-E8F2-39C3-B9179FCB7682}"/>
              </a:ext>
            </a:extLst>
          </p:cNvPr>
          <p:cNvSpPr txBox="1"/>
          <p:nvPr/>
        </p:nvSpPr>
        <p:spPr>
          <a:xfrm>
            <a:off x="5449095" y="3817888"/>
            <a:ext cx="23543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Production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follow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-up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15CEF83-9FAB-0F2D-6637-36D0DDBC925F}"/>
              </a:ext>
            </a:extLst>
          </p:cNvPr>
          <p:cNvSpPr txBox="1"/>
          <p:nvPr/>
        </p:nvSpPr>
        <p:spPr>
          <a:xfrm>
            <a:off x="5342245" y="2598974"/>
            <a:ext cx="24080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Select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mill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destination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034B41AA-55EB-90AA-422C-6299F239D2F2}"/>
              </a:ext>
            </a:extLst>
          </p:cNvPr>
          <p:cNvCxnSpPr>
            <a:cxnSpLocks/>
          </p:cNvCxnSpPr>
          <p:nvPr/>
        </p:nvCxnSpPr>
        <p:spPr>
          <a:xfrm>
            <a:off x="7842013" y="2812663"/>
            <a:ext cx="448826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0808C87A-168F-6F84-2A27-E6FD26CD7E31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7803432" y="4002554"/>
            <a:ext cx="541524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ktangel: avrundede hjørner 29">
            <a:extLst>
              <a:ext uri="{FF2B5EF4-FFF2-40B4-BE49-F238E27FC236}">
                <a16:creationId xmlns:a16="http://schemas.microsoft.com/office/drawing/2014/main" id="{84CFEA75-291D-C3C6-3E15-95A630F77E90}"/>
              </a:ext>
            </a:extLst>
          </p:cNvPr>
          <p:cNvSpPr/>
          <p:nvPr/>
        </p:nvSpPr>
        <p:spPr>
          <a:xfrm>
            <a:off x="7750277" y="5383784"/>
            <a:ext cx="1740309" cy="633557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41034472-541B-60D4-8178-A2C58B3CC91F}"/>
              </a:ext>
            </a:extLst>
          </p:cNvPr>
          <p:cNvSpPr txBox="1"/>
          <p:nvPr/>
        </p:nvSpPr>
        <p:spPr>
          <a:xfrm>
            <a:off x="6839757" y="4832033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KPIs</a:t>
            </a:r>
          </a:p>
        </p:txBody>
      </p:sp>
      <p:cxnSp>
        <p:nvCxnSpPr>
          <p:cNvPr id="32" name="Rett pilkobling 31">
            <a:extLst>
              <a:ext uri="{FF2B5EF4-FFF2-40B4-BE49-F238E27FC236}">
                <a16:creationId xmlns:a16="http://schemas.microsoft.com/office/drawing/2014/main" id="{90E66C9E-A5CD-18A2-178B-D60044F3C42E}"/>
              </a:ext>
            </a:extLst>
          </p:cNvPr>
          <p:cNvCxnSpPr>
            <a:cxnSpLocks/>
          </p:cNvCxnSpPr>
          <p:nvPr/>
        </p:nvCxnSpPr>
        <p:spPr>
          <a:xfrm>
            <a:off x="7470058" y="5016699"/>
            <a:ext cx="280219" cy="421364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36636D71-91D6-1C91-7A1D-95B81423CC96}"/>
              </a:ext>
            </a:extLst>
          </p:cNvPr>
          <p:cNvSpPr txBox="1"/>
          <p:nvPr/>
        </p:nvSpPr>
        <p:spPr>
          <a:xfrm>
            <a:off x="10771572" y="5128905"/>
            <a:ext cx="1149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nb-NO" sz="1000" b="1" dirty="0" err="1">
                <a:solidFill>
                  <a:schemeClr val="accent6">
                    <a:lumMod val="75000"/>
                  </a:schemeClr>
                </a:solidFill>
              </a:rPr>
              <a:t>mill</a:t>
            </a:r>
            <a:r>
              <a:rPr lang="nb-NO" sz="1000" b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nb-NO" sz="1000" b="1" dirty="0" err="1">
                <a:solidFill>
                  <a:schemeClr val="accent6">
                    <a:lumMod val="75000"/>
                  </a:schemeClr>
                </a:solidFill>
              </a:rPr>
              <a:t>assortment</a:t>
            </a:r>
            <a:endParaRPr lang="nb-NO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4B4F5FF8-C191-F039-11D2-80506D03EB41}"/>
              </a:ext>
            </a:extLst>
          </p:cNvPr>
          <p:cNvCxnSpPr>
            <a:cxnSpLocks/>
          </p:cNvCxnSpPr>
          <p:nvPr/>
        </p:nvCxnSpPr>
        <p:spPr>
          <a:xfrm flipV="1">
            <a:off x="11011957" y="5016699"/>
            <a:ext cx="0" cy="142982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864D68F7-98F9-ED8C-98E7-A3F818D2C2AE}"/>
              </a:ext>
            </a:extLst>
          </p:cNvPr>
          <p:cNvCxnSpPr>
            <a:cxnSpLocks/>
          </p:cNvCxnSpPr>
          <p:nvPr/>
        </p:nvCxnSpPr>
        <p:spPr>
          <a:xfrm flipV="1">
            <a:off x="11451951" y="4967327"/>
            <a:ext cx="0" cy="192354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2F71DC60-7945-325D-2309-A020A4D0C753}"/>
              </a:ext>
            </a:extLst>
          </p:cNvPr>
          <p:cNvSpPr txBox="1"/>
          <p:nvPr/>
        </p:nvSpPr>
        <p:spPr>
          <a:xfrm>
            <a:off x="9331147" y="582873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nb-NO" sz="1000" b="1" dirty="0" err="1">
                <a:solidFill>
                  <a:schemeClr val="accent6">
                    <a:lumMod val="75000"/>
                  </a:schemeClr>
                </a:solidFill>
              </a:rPr>
              <a:t>week</a:t>
            </a:r>
            <a:r>
              <a:rPr lang="nb-NO" sz="1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sz="1000" b="1" dirty="0" err="1">
                <a:solidFill>
                  <a:schemeClr val="accent6">
                    <a:lumMod val="75000"/>
                  </a:schemeClr>
                </a:solidFill>
              </a:rPr>
              <a:t>number</a:t>
            </a:r>
            <a:endParaRPr lang="nb-NO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350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3D617-2BE1-D3C3-AFAE-7AC759C23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Plassholder for innhold 3">
            <a:extLst>
              <a:ext uri="{FF2B5EF4-FFF2-40B4-BE49-F238E27FC236}">
                <a16:creationId xmlns:a16="http://schemas.microsoft.com/office/drawing/2014/main" id="{6BDF1299-B188-004C-641C-5B0596B326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3081469"/>
              </p:ext>
            </p:extLst>
          </p:nvPr>
        </p:nvGraphicFramePr>
        <p:xfrm>
          <a:off x="3701304" y="885335"/>
          <a:ext cx="7885399" cy="5087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665">
                  <a:extLst>
                    <a:ext uri="{9D8B030D-6E8A-4147-A177-3AD203B41FA5}">
                      <a16:colId xmlns:a16="http://schemas.microsoft.com/office/drawing/2014/main" val="3639569385"/>
                    </a:ext>
                  </a:extLst>
                </a:gridCol>
                <a:gridCol w="1396409">
                  <a:extLst>
                    <a:ext uri="{9D8B030D-6E8A-4147-A177-3AD203B41FA5}">
                      <a16:colId xmlns:a16="http://schemas.microsoft.com/office/drawing/2014/main" val="2496840214"/>
                    </a:ext>
                  </a:extLst>
                </a:gridCol>
                <a:gridCol w="3118884">
                  <a:extLst>
                    <a:ext uri="{9D8B030D-6E8A-4147-A177-3AD203B41FA5}">
                      <a16:colId xmlns:a16="http://schemas.microsoft.com/office/drawing/2014/main" val="1240522455"/>
                    </a:ext>
                  </a:extLst>
                </a:gridCol>
                <a:gridCol w="1863441">
                  <a:extLst>
                    <a:ext uri="{9D8B030D-6E8A-4147-A177-3AD203B41FA5}">
                      <a16:colId xmlns:a16="http://schemas.microsoft.com/office/drawing/2014/main" val="356512601"/>
                    </a:ext>
                  </a:extLst>
                </a:gridCol>
              </a:tblGrid>
              <a:tr h="67891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b="0" dirty="0" err="1">
                          <a:effectLst/>
                          <a:latin typeface="Tenorite Display" panose="020F0502020204030204" pitchFamily="2" charset="0"/>
                          <a:ea typeface="Times New Roman" panose="02020603050405020304" pitchFamily="18" charset="0"/>
                        </a:rPr>
                        <a:t>Spruce</a:t>
                      </a:r>
                      <a:endParaRPr lang="nb-NO" sz="2400" b="0" dirty="0">
                        <a:effectLst/>
                        <a:latin typeface="Tenorite Display" panose="020F0502020204030204" pitchFamily="2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Mill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 err="1">
                          <a:effectLst/>
                        </a:rPr>
                        <a:t>assortment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m</a:t>
                      </a:r>
                      <a:r>
                        <a:rPr lang="nb-NO" sz="2400" baseline="30000" dirty="0">
                          <a:effectLst/>
                        </a:rPr>
                        <a:t>3</a:t>
                      </a:r>
                      <a:r>
                        <a:rPr lang="nb-NO" sz="2400" dirty="0">
                          <a:effectLst/>
                        </a:rPr>
                        <a:t>/</a:t>
                      </a:r>
                      <a:r>
                        <a:rPr lang="nb-NO" sz="2400" dirty="0" err="1">
                          <a:effectLst/>
                        </a:rPr>
                        <a:t>month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extLst>
                  <a:ext uri="{0D108BD9-81ED-4DB2-BD59-A6C34878D82A}">
                    <a16:rowId xmlns:a16="http://schemas.microsoft.com/office/drawing/2014/main" val="1001497978"/>
                  </a:ext>
                </a:extLst>
              </a:tr>
              <a:tr h="629774">
                <a:tc rowSpan="5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b="1" dirty="0" err="1">
                          <a:effectLst/>
                          <a:latin typeface="Tenorite" panose="00000500000000000000" pitchFamily="2" charset="0"/>
                          <a:ea typeface="Times New Roman" panose="02020603050405020304" pitchFamily="18" charset="0"/>
                        </a:rPr>
                        <a:t>Sawlogs</a:t>
                      </a:r>
                      <a:endParaRPr lang="nb-NO" sz="2400" b="1" dirty="0">
                        <a:effectLst/>
                        <a:latin typeface="Tenorite" panose="00000500000000000000" pitchFamily="2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nb-NO" sz="2400" b="1" dirty="0">
                          <a:effectLst/>
                          <a:latin typeface="Tenorite" panose="00000500000000000000" pitchFamily="2" charset="0"/>
                          <a:ea typeface="Times New Roman" panose="02020603050405020304" pitchFamily="18" charset="0"/>
                        </a:rPr>
                        <a:t>(7500 m</a:t>
                      </a:r>
                      <a:r>
                        <a:rPr lang="nb-NO" sz="2400" b="1" baseline="30000" dirty="0">
                          <a:effectLst/>
                          <a:latin typeface="Tenorite" panose="00000500000000000000" pitchFamily="2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nb-NO" sz="2400" b="1" dirty="0">
                          <a:effectLst/>
                          <a:latin typeface="Tenorite" panose="00000500000000000000" pitchFamily="2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20474" marR="20474" marT="20474" marB="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Namsos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 err="1">
                          <a:effectLst/>
                        </a:rPr>
                        <a:t>Sawlogs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>
                          <a:effectLst/>
                        </a:rPr>
                        <a:t>2500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extLst>
                  <a:ext uri="{0D108BD9-81ED-4DB2-BD59-A6C34878D82A}">
                    <a16:rowId xmlns:a16="http://schemas.microsoft.com/office/drawing/2014/main" val="4035999699"/>
                  </a:ext>
                </a:extLst>
              </a:tr>
              <a:tr h="629774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Steinkjer 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 err="1">
                          <a:effectLst/>
                        </a:rPr>
                        <a:t>Sawlogs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>
                          <a:effectLst/>
                        </a:rPr>
                        <a:t>3000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extLst>
                  <a:ext uri="{0D108BD9-81ED-4DB2-BD59-A6C34878D82A}">
                    <a16:rowId xmlns:a16="http://schemas.microsoft.com/office/drawing/2014/main" val="2693802630"/>
                  </a:ext>
                </a:extLst>
              </a:tr>
              <a:tr h="629774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Verdal 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 err="1">
                          <a:effectLst/>
                        </a:rPr>
                        <a:t>Sawlogs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>
                          <a:effectLst/>
                        </a:rPr>
                        <a:t>2000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extLst>
                  <a:ext uri="{0D108BD9-81ED-4DB2-BD59-A6C34878D82A}">
                    <a16:rowId xmlns:a16="http://schemas.microsoft.com/office/drawing/2014/main" val="295621932"/>
                  </a:ext>
                </a:extLst>
              </a:tr>
              <a:tr h="629774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Selbu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 err="1">
                          <a:effectLst/>
                        </a:rPr>
                        <a:t>Sawlogs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nb-NO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extLst>
                  <a:ext uri="{0D108BD9-81ED-4DB2-BD59-A6C34878D82A}">
                    <a16:rowId xmlns:a16="http://schemas.microsoft.com/office/drawing/2014/main" val="3835088170"/>
                  </a:ext>
                </a:extLst>
              </a:tr>
              <a:tr h="629774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Gauldal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 err="1">
                          <a:effectLst/>
                        </a:rPr>
                        <a:t>Sawlogs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nb-NO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extLst>
                  <a:ext uri="{0D108BD9-81ED-4DB2-BD59-A6C34878D82A}">
                    <a16:rowId xmlns:a16="http://schemas.microsoft.com/office/drawing/2014/main" val="3351245455"/>
                  </a:ext>
                </a:extLst>
              </a:tr>
              <a:tr h="629774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b="1" dirty="0" err="1">
                          <a:effectLst/>
                          <a:latin typeface="Tenorite" panose="00000500000000000000" pitchFamily="2" charset="0"/>
                          <a:ea typeface="Times New Roman" panose="02020603050405020304" pitchFamily="18" charset="0"/>
                        </a:rPr>
                        <a:t>Pulpwood</a:t>
                      </a:r>
                      <a:endParaRPr lang="nb-NO" sz="2400" b="1" dirty="0">
                        <a:effectLst/>
                        <a:latin typeface="Tenorite" panose="00000500000000000000" pitchFamily="2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nb-NO" sz="2400" b="1" dirty="0">
                          <a:effectLst/>
                          <a:latin typeface="Tenorite" panose="00000500000000000000" pitchFamily="2" charset="0"/>
                          <a:ea typeface="Times New Roman" panose="02020603050405020304" pitchFamily="18" charset="0"/>
                        </a:rPr>
                        <a:t>(8500 m</a:t>
                      </a:r>
                      <a:r>
                        <a:rPr lang="nb-NO" sz="2400" b="1" baseline="30000" dirty="0">
                          <a:effectLst/>
                          <a:latin typeface="Tenorite" panose="00000500000000000000" pitchFamily="2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nb-NO" sz="2400" b="1" dirty="0">
                          <a:effectLst/>
                          <a:latin typeface="Tenorite" panose="00000500000000000000" pitchFamily="2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20474" marR="20474" marT="20474" marB="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Levanger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PG pulp (prime grade)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7500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extLst>
                  <a:ext uri="{0D108BD9-81ED-4DB2-BD59-A6C34878D82A}">
                    <a16:rowId xmlns:a16="http://schemas.microsoft.com/office/drawing/2014/main" val="2335154443"/>
                  </a:ext>
                </a:extLst>
              </a:tr>
              <a:tr h="629774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Verran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SG pulp (</a:t>
                      </a:r>
                      <a:r>
                        <a:rPr lang="nb-NO" sz="2400" dirty="0" err="1">
                          <a:effectLst/>
                        </a:rPr>
                        <a:t>second</a:t>
                      </a:r>
                      <a:r>
                        <a:rPr lang="nb-NO" sz="2400" dirty="0">
                          <a:effectLst/>
                        </a:rPr>
                        <a:t> grade)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b-NO" sz="2400" dirty="0">
                          <a:effectLst/>
                        </a:rPr>
                        <a:t>1000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474" marR="20474" marT="20474" marB="0" anchor="b"/>
                </a:tc>
                <a:extLst>
                  <a:ext uri="{0D108BD9-81ED-4DB2-BD59-A6C34878D82A}">
                    <a16:rowId xmlns:a16="http://schemas.microsoft.com/office/drawing/2014/main" val="242964054"/>
                  </a:ext>
                </a:extLst>
              </a:tr>
            </a:tbl>
          </a:graphicData>
        </a:graphic>
      </p:graphicFrame>
      <p:sp>
        <p:nvSpPr>
          <p:cNvPr id="5" name="Tittel 4">
            <a:extLst>
              <a:ext uri="{FF2B5EF4-FFF2-40B4-BE49-F238E27FC236}">
                <a16:creationId xmlns:a16="http://schemas.microsoft.com/office/drawing/2014/main" id="{44213CC8-5C04-80C7-E267-FBDF8DCE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14460"/>
            <a:ext cx="3579628" cy="4601183"/>
          </a:xfrm>
        </p:spPr>
        <p:txBody>
          <a:bodyPr anchor="t"/>
          <a:lstStyle/>
          <a:p>
            <a:r>
              <a:rPr lang="nb-NO" dirty="0" err="1"/>
              <a:t>Monthly</a:t>
            </a:r>
            <a:r>
              <a:rPr lang="nb-NO" dirty="0"/>
              <a:t> </a:t>
            </a:r>
            <a:r>
              <a:rPr lang="nb-NO" dirty="0" err="1"/>
              <a:t>production</a:t>
            </a:r>
            <a:r>
              <a:rPr lang="nb-NO" dirty="0"/>
              <a:t> goals</a:t>
            </a:r>
            <a:br>
              <a:rPr lang="nb-NO" dirty="0"/>
            </a:br>
            <a:r>
              <a:rPr lang="nb-NO" sz="2400" dirty="0"/>
              <a:t>- per </a:t>
            </a:r>
            <a:r>
              <a:rPr lang="nb-NO" sz="2400" dirty="0" err="1"/>
              <a:t>assortment</a:t>
            </a:r>
            <a:br>
              <a:rPr lang="nb-NO" sz="2400" dirty="0"/>
            </a:br>
            <a:r>
              <a:rPr lang="nb-NO" sz="2400" dirty="0"/>
              <a:t>- per </a:t>
            </a:r>
            <a:r>
              <a:rPr lang="nb-NO" sz="2400" dirty="0" err="1"/>
              <a:t>mill</a:t>
            </a:r>
            <a:r>
              <a:rPr lang="nb-NO" sz="2400" dirty="0"/>
              <a:t> </a:t>
            </a:r>
            <a:r>
              <a:rPr lang="nb-NO" sz="2400" dirty="0" err="1"/>
              <a:t>customer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404975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F641BA-2F05-0C38-6A45-8ADCBA4F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35" y="1299877"/>
            <a:ext cx="2947482" cy="4601183"/>
          </a:xfrm>
        </p:spPr>
        <p:txBody>
          <a:bodyPr/>
          <a:lstStyle/>
          <a:p>
            <a:r>
              <a:rPr lang="nb-NO" sz="2000" b="1" dirty="0"/>
              <a:t>Contracts</a:t>
            </a:r>
            <a:br>
              <a:rPr lang="nb-NO" b="1" dirty="0"/>
            </a:br>
            <a:r>
              <a:rPr lang="nb-NO" b="1" dirty="0"/>
              <a:t>Filter function </a:t>
            </a:r>
            <a:br>
              <a:rPr lang="nb-NO" b="1" dirty="0"/>
            </a:br>
            <a:r>
              <a:rPr lang="nb-NO" sz="1600" dirty="0"/>
              <a:t>to help find suitable  harvesting sites</a:t>
            </a:r>
          </a:p>
        </p:txBody>
      </p:sp>
      <p:sp>
        <p:nvSpPr>
          <p:cNvPr id="4" name="Rombe 3">
            <a:extLst>
              <a:ext uri="{FF2B5EF4-FFF2-40B4-BE49-F238E27FC236}">
                <a16:creationId xmlns:a16="http://schemas.microsoft.com/office/drawing/2014/main" id="{B3E5BCEB-E932-8DF1-A2BB-A73618D80637}"/>
              </a:ext>
            </a:extLst>
          </p:cNvPr>
          <p:cNvSpPr/>
          <p:nvPr/>
        </p:nvSpPr>
        <p:spPr>
          <a:xfrm>
            <a:off x="6331033" y="2194302"/>
            <a:ext cx="2947482" cy="2910254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b="1" dirty="0" err="1"/>
              <a:t>Suitable</a:t>
            </a:r>
            <a:endParaRPr lang="nb-NO" sz="2800" b="1" dirty="0"/>
          </a:p>
          <a:p>
            <a:pPr algn="ctr"/>
            <a:r>
              <a:rPr lang="nb-NO" sz="2800" b="1" dirty="0"/>
              <a:t>range </a:t>
            </a:r>
            <a:r>
              <a:rPr lang="nb-NO" sz="2800" b="1" dirty="0" err="1"/>
              <a:t>of</a:t>
            </a:r>
            <a:r>
              <a:rPr lang="nb-NO" sz="2800" b="1" dirty="0"/>
              <a:t>  </a:t>
            </a:r>
            <a:r>
              <a:rPr lang="nb-NO" sz="2800" b="1" dirty="0" err="1"/>
              <a:t>sites</a:t>
            </a:r>
            <a:endParaRPr lang="nb-NO" sz="2800" b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47449AD-EDFD-8169-1941-403D1258ADDB}"/>
              </a:ext>
            </a:extLst>
          </p:cNvPr>
          <p:cNvSpPr txBox="1"/>
          <p:nvPr/>
        </p:nvSpPr>
        <p:spPr>
          <a:xfrm>
            <a:off x="6471873" y="5104556"/>
            <a:ext cx="28568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dirty="0" err="1"/>
              <a:t>bearing</a:t>
            </a:r>
            <a:r>
              <a:rPr lang="nb-NO" sz="2800" dirty="0"/>
              <a:t> </a:t>
            </a:r>
            <a:r>
              <a:rPr lang="nb-NO" sz="2800" dirty="0" err="1"/>
              <a:t>capacity</a:t>
            </a:r>
            <a:endParaRPr lang="nb-NO" sz="2800" dirty="0"/>
          </a:p>
          <a:p>
            <a:pPr algn="ctr"/>
            <a:r>
              <a:rPr lang="nb-NO" sz="2800" dirty="0"/>
              <a:t>(</a:t>
            </a:r>
            <a:r>
              <a:rPr lang="nb-NO" sz="2800" dirty="0" err="1"/>
              <a:t>terrain</a:t>
            </a:r>
            <a:r>
              <a:rPr lang="nb-NO" sz="2800" dirty="0"/>
              <a:t> and </a:t>
            </a:r>
            <a:r>
              <a:rPr lang="nb-NO" sz="2800" dirty="0" err="1"/>
              <a:t>road</a:t>
            </a:r>
            <a:r>
              <a:rPr lang="nb-NO" sz="2800" dirty="0"/>
              <a:t>)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6D4BF15-A656-912E-3347-4169F9046371}"/>
              </a:ext>
            </a:extLst>
          </p:cNvPr>
          <p:cNvSpPr txBox="1"/>
          <p:nvPr/>
        </p:nvSpPr>
        <p:spPr>
          <a:xfrm>
            <a:off x="5970778" y="1530371"/>
            <a:ext cx="3667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err="1"/>
              <a:t>assortment</a:t>
            </a:r>
            <a:r>
              <a:rPr lang="nb-NO" sz="2800" dirty="0"/>
              <a:t> </a:t>
            </a:r>
            <a:r>
              <a:rPr lang="nb-NO" sz="2800" dirty="0" err="1"/>
              <a:t>distribution</a:t>
            </a:r>
            <a:endParaRPr lang="nb-NO" sz="28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E042A1D-5859-665D-68A2-07A6059E3D56}"/>
              </a:ext>
            </a:extLst>
          </p:cNvPr>
          <p:cNvSpPr txBox="1"/>
          <p:nvPr/>
        </p:nvSpPr>
        <p:spPr>
          <a:xfrm>
            <a:off x="3538890" y="3338859"/>
            <a:ext cx="2481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err="1"/>
              <a:t>production</a:t>
            </a:r>
            <a:r>
              <a:rPr lang="nb-NO" sz="2800" dirty="0"/>
              <a:t> rate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B5B44F5-62BA-BA05-8730-C04D60637233}"/>
              </a:ext>
            </a:extLst>
          </p:cNvPr>
          <p:cNvSpPr txBox="1"/>
          <p:nvPr/>
        </p:nvSpPr>
        <p:spPr>
          <a:xfrm>
            <a:off x="9473327" y="3338859"/>
            <a:ext cx="1890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site volume</a:t>
            </a:r>
          </a:p>
        </p:txBody>
      </p:sp>
      <p:pic>
        <p:nvPicPr>
          <p:cNvPr id="6" name="Bilde 5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43C1804B-D8F9-5450-E63F-78C28D5895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96" y="886264"/>
            <a:ext cx="3209967" cy="110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41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BFADF-B9A6-F3C3-C148-DB422EA57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6C2242E4-F201-BB34-4876-A030E162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5102"/>
            <a:ext cx="3341209" cy="4601183"/>
          </a:xfrm>
        </p:spPr>
        <p:txBody>
          <a:bodyPr>
            <a:normAutofit/>
          </a:bodyPr>
          <a:lstStyle/>
          <a:p>
            <a:r>
              <a:rPr lang="nb-NO" sz="4000" b="1" dirty="0" err="1"/>
              <a:t>Monthly</a:t>
            </a:r>
            <a:r>
              <a:rPr lang="nb-NO" sz="4000" b="1" dirty="0"/>
              <a:t> </a:t>
            </a:r>
            <a:br>
              <a:rPr lang="nb-NO" sz="4000" b="1" dirty="0"/>
            </a:br>
            <a:r>
              <a:rPr lang="nb-NO" sz="1800" dirty="0"/>
              <a:t>- </a:t>
            </a:r>
            <a:r>
              <a:rPr lang="nb-NO" sz="1800" dirty="0" err="1"/>
              <a:t>mill</a:t>
            </a:r>
            <a:r>
              <a:rPr lang="nb-NO" sz="1800" dirty="0"/>
              <a:t> </a:t>
            </a:r>
            <a:r>
              <a:rPr lang="nb-NO" sz="1800" dirty="0" err="1"/>
              <a:t>demand</a:t>
            </a:r>
            <a:r>
              <a:rPr lang="nb-NO" sz="1800" dirty="0"/>
              <a:t> (m</a:t>
            </a:r>
            <a:r>
              <a:rPr lang="nb-NO" sz="1800" baseline="30000" dirty="0"/>
              <a:t>3</a:t>
            </a:r>
            <a:r>
              <a:rPr lang="nb-NO" sz="1800" dirty="0"/>
              <a:t>/</a:t>
            </a:r>
            <a:r>
              <a:rPr lang="nb-NO" sz="1800" dirty="0" err="1"/>
              <a:t>month</a:t>
            </a:r>
            <a:r>
              <a:rPr lang="nb-NO" sz="1800" dirty="0"/>
              <a:t>)</a:t>
            </a:r>
            <a:br>
              <a:rPr lang="nb-NO" sz="1800" dirty="0"/>
            </a:br>
            <a:r>
              <a:rPr lang="nb-NO" sz="1800" dirty="0"/>
              <a:t>- </a:t>
            </a:r>
            <a:r>
              <a:rPr lang="nb-NO" sz="1800" dirty="0" err="1"/>
              <a:t>required</a:t>
            </a:r>
            <a:r>
              <a:rPr lang="nb-NO" sz="1800" dirty="0"/>
              <a:t> team </a:t>
            </a:r>
            <a:r>
              <a:rPr lang="nb-NO" sz="1800" dirty="0" err="1"/>
              <a:t>production</a:t>
            </a:r>
            <a:r>
              <a:rPr lang="nb-NO" sz="1800" dirty="0"/>
              <a:t> (m</a:t>
            </a:r>
            <a:r>
              <a:rPr lang="nb-NO" sz="1800" baseline="30000" dirty="0"/>
              <a:t>3</a:t>
            </a:r>
            <a:r>
              <a:rPr lang="nb-NO" sz="1800" dirty="0"/>
              <a:t>/</a:t>
            </a:r>
            <a:r>
              <a:rPr lang="nb-NO" sz="1800" dirty="0" err="1"/>
              <a:t>day</a:t>
            </a:r>
            <a:r>
              <a:rPr lang="nb-NO" sz="1800" dirty="0"/>
              <a:t>)</a:t>
            </a: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83C2138C-3C06-A150-5B98-8D8665FE2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068497"/>
              </p:ext>
            </p:extLst>
          </p:nvPr>
        </p:nvGraphicFramePr>
        <p:xfrm>
          <a:off x="3613814" y="1424277"/>
          <a:ext cx="8115555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1475">
                  <a:extLst>
                    <a:ext uri="{9D8B030D-6E8A-4147-A177-3AD203B41FA5}">
                      <a16:colId xmlns:a16="http://schemas.microsoft.com/office/drawing/2014/main" val="2629450647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1499717504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2782258513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971244828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712180070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3898287183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1251905544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1519087012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1125032549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1026827985"/>
                    </a:ext>
                  </a:extLst>
                </a:gridCol>
                <a:gridCol w="486208">
                  <a:extLst>
                    <a:ext uri="{9D8B030D-6E8A-4147-A177-3AD203B41FA5}">
                      <a16:colId xmlns:a16="http://schemas.microsoft.com/office/drawing/2014/main" val="3054154117"/>
                    </a:ext>
                  </a:extLst>
                </a:gridCol>
                <a:gridCol w="822212">
                  <a:extLst>
                    <a:ext uri="{9D8B030D-6E8A-4147-A177-3AD203B41FA5}">
                      <a16:colId xmlns:a16="http://schemas.microsoft.com/office/drawing/2014/main" val="1878352581"/>
                    </a:ext>
                  </a:extLst>
                </a:gridCol>
                <a:gridCol w="1209788">
                  <a:extLst>
                    <a:ext uri="{9D8B030D-6E8A-4147-A177-3AD203B41FA5}">
                      <a16:colId xmlns:a16="http://schemas.microsoft.com/office/drawing/2014/main" val="45296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400" dirty="0"/>
                        <a:t>Namsos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Namsos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400" dirty="0"/>
                        <a:t>Steinkjer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Steinkjer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400"/>
                        <a:t>Verdal</a:t>
                      </a:r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Verdal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400"/>
                        <a:t>Verran</a:t>
                      </a:r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Verran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400"/>
                        <a:t>Levanger</a:t>
                      </a:r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Levanger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Sum m</a:t>
                      </a:r>
                      <a:r>
                        <a:rPr lang="nb-NO" sz="1400" baseline="30000" dirty="0"/>
                        <a:t>3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Sum %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9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Prime grade </a:t>
                      </a:r>
                      <a:r>
                        <a:rPr lang="nb-NO" sz="1400" dirty="0" err="1"/>
                        <a:t>pulpwood</a:t>
                      </a:r>
                      <a:endParaRPr lang="nb-NO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 sz="14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400"/>
                        <a:t>7 500</a:t>
                      </a:r>
                      <a:endParaRPr lang="nb-NO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7 500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7 500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47 %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7782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/>
                        <a:t>Sawlogs</a:t>
                      </a:r>
                      <a:endParaRPr lang="nb-NO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400"/>
                        <a:t>2 500</a:t>
                      </a:r>
                      <a:endParaRPr lang="nb-NO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2 500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400"/>
                        <a:t>3 000</a:t>
                      </a:r>
                      <a:endParaRPr lang="nb-NO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3 000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400" dirty="0"/>
                        <a:t>2 000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3 000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7 500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47 %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8105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Second grade </a:t>
                      </a:r>
                      <a:r>
                        <a:rPr lang="nb-NO" sz="1400" dirty="0" err="1"/>
                        <a:t>pulpwood</a:t>
                      </a:r>
                      <a:endParaRPr lang="nb-NO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 sz="14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400" dirty="0"/>
                        <a:t>1 000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nb-NO" sz="1400" dirty="0"/>
                        <a:t>1 000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nb-NO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1 000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dirty="0"/>
                        <a:t>6 %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624838"/>
                  </a:ext>
                </a:extLst>
              </a:tr>
              <a:tr h="370840">
                <a:tc gridSpan="11">
                  <a:txBody>
                    <a:bodyPr/>
                    <a:lstStyle/>
                    <a:p>
                      <a:r>
                        <a:rPr lang="nb-NO" sz="2000" dirty="0"/>
                        <a:t>Sum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16 000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m</a:t>
                      </a:r>
                      <a:r>
                        <a:rPr lang="nb-NO" sz="1600" baseline="30000" dirty="0"/>
                        <a:t>3</a:t>
                      </a:r>
                      <a:r>
                        <a:rPr lang="nb-NO" sz="1600" dirty="0"/>
                        <a:t>/</a:t>
                      </a:r>
                      <a:r>
                        <a:rPr lang="nb-NO" sz="1600" dirty="0" err="1"/>
                        <a:t>month</a:t>
                      </a:r>
                      <a:endParaRPr lang="nb-NO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907848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953645"/>
                  </a:ext>
                </a:extLst>
              </a:tr>
              <a:tr h="370840">
                <a:tc gridSpan="11">
                  <a:txBody>
                    <a:bodyPr/>
                    <a:lstStyle/>
                    <a:p>
                      <a:r>
                        <a:rPr lang="nb-NO" sz="2000" dirty="0"/>
                        <a:t>Per 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2 667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m</a:t>
                      </a:r>
                      <a:r>
                        <a:rPr lang="nb-NO" sz="1800" baseline="30000" dirty="0"/>
                        <a:t>3</a:t>
                      </a:r>
                      <a:r>
                        <a:rPr lang="nb-NO" sz="1800" dirty="0"/>
                        <a:t>/</a:t>
                      </a:r>
                      <a:r>
                        <a:rPr lang="nb-NO" sz="1800" dirty="0" err="1"/>
                        <a:t>month</a:t>
                      </a:r>
                      <a:endParaRPr lang="nb-NO" sz="18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952650"/>
                  </a:ext>
                </a:extLst>
              </a:tr>
              <a:tr h="370840">
                <a:tc gridSpan="11">
                  <a:txBody>
                    <a:bodyPr/>
                    <a:lstStyle/>
                    <a:p>
                      <a:r>
                        <a:rPr lang="nb-NO" sz="2000" dirty="0"/>
                        <a:t>Per team/</a:t>
                      </a:r>
                      <a:r>
                        <a:rPr lang="nb-NO" sz="2000" dirty="0" err="1"/>
                        <a:t>day</a:t>
                      </a:r>
                      <a:r>
                        <a:rPr lang="nb-NO" sz="2000" dirty="0"/>
                        <a:t> (</a:t>
                      </a:r>
                      <a:r>
                        <a:rPr lang="nb-NO" sz="2000" dirty="0" err="1"/>
                        <a:t>required</a:t>
                      </a:r>
                      <a:r>
                        <a:rPr lang="nb-NO" sz="2000" dirty="0"/>
                        <a:t> </a:t>
                      </a:r>
                      <a:r>
                        <a:rPr lang="nb-NO" sz="2000" dirty="0" err="1"/>
                        <a:t>production</a:t>
                      </a:r>
                      <a:r>
                        <a:rPr lang="nb-NO" sz="2000" dirty="0"/>
                        <a:t> rate)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b="1" dirty="0"/>
                        <a:t>133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b="1" dirty="0"/>
                        <a:t>m</a:t>
                      </a:r>
                      <a:r>
                        <a:rPr lang="nb-NO" sz="1800" b="1" baseline="30000" dirty="0"/>
                        <a:t>3</a:t>
                      </a:r>
                      <a:r>
                        <a:rPr lang="nb-NO" sz="1800" b="1" dirty="0"/>
                        <a:t>/</a:t>
                      </a:r>
                      <a:r>
                        <a:rPr lang="nb-NO" sz="1800" b="1" dirty="0" err="1"/>
                        <a:t>day</a:t>
                      </a:r>
                      <a:endParaRPr lang="nb-NO" sz="18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339298"/>
                  </a:ext>
                </a:extLst>
              </a:tr>
            </a:tbl>
          </a:graphicData>
        </a:graphic>
      </p:graphicFrame>
      <p:cxnSp>
        <p:nvCxnSpPr>
          <p:cNvPr id="3" name="Rett pilkobling 12">
            <a:extLst>
              <a:ext uri="{FF2B5EF4-FFF2-40B4-BE49-F238E27FC236}">
                <a16:creationId xmlns:a16="http://schemas.microsoft.com/office/drawing/2014/main" id="{0F6D09F9-119F-9045-4302-728CA0C57394}"/>
              </a:ext>
            </a:extLst>
          </p:cNvPr>
          <p:cNvCxnSpPr>
            <a:cxnSpLocks/>
          </p:cNvCxnSpPr>
          <p:nvPr/>
        </p:nvCxnSpPr>
        <p:spPr>
          <a:xfrm>
            <a:off x="10018643" y="3518121"/>
            <a:ext cx="0" cy="445273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294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6806150-9802-F512-D607-3636D485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340"/>
            <a:ext cx="12192000" cy="6237319"/>
          </a:xfrm>
          <a:prstGeom prst="rect">
            <a:avLst/>
          </a:prstGeom>
        </p:spPr>
      </p:pic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0B5DDF0C-C473-AC0F-7C0F-BE20BDF91E27}"/>
              </a:ext>
            </a:extLst>
          </p:cNvPr>
          <p:cNvCxnSpPr>
            <a:cxnSpLocks/>
          </p:cNvCxnSpPr>
          <p:nvPr/>
        </p:nvCxnSpPr>
        <p:spPr>
          <a:xfrm flipV="1">
            <a:off x="7991257" y="619432"/>
            <a:ext cx="0" cy="538316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Venstre klammeparentes 9">
            <a:extLst>
              <a:ext uri="{FF2B5EF4-FFF2-40B4-BE49-F238E27FC236}">
                <a16:creationId xmlns:a16="http://schemas.microsoft.com/office/drawing/2014/main" id="{2E638FFA-EB9E-024F-DD6D-9037B7978A9B}"/>
              </a:ext>
            </a:extLst>
          </p:cNvPr>
          <p:cNvSpPr/>
          <p:nvPr/>
        </p:nvSpPr>
        <p:spPr>
          <a:xfrm rot="5400000">
            <a:off x="7965068" y="325402"/>
            <a:ext cx="322592" cy="398201"/>
          </a:xfrm>
          <a:prstGeom prst="lef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E94619A-34BA-52E4-AC2F-4DE34F9263BA}"/>
              </a:ext>
            </a:extLst>
          </p:cNvPr>
          <p:cNvSpPr txBox="1"/>
          <p:nvPr/>
        </p:nvSpPr>
        <p:spPr>
          <a:xfrm>
            <a:off x="6570407" y="-25808"/>
            <a:ext cx="4593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Filter: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daily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production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(m</a:t>
            </a:r>
            <a:r>
              <a:rPr lang="nb-NO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day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), % </a:t>
            </a:r>
            <a:r>
              <a:rPr lang="nb-NO" b="1" dirty="0" err="1">
                <a:solidFill>
                  <a:schemeClr val="accent6">
                    <a:lumMod val="75000"/>
                  </a:schemeClr>
                </a:solidFill>
              </a:rPr>
              <a:t>sawlogs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11655C31-8B5F-6A9A-42C9-C8837045A5FD}"/>
              </a:ext>
            </a:extLst>
          </p:cNvPr>
          <p:cNvCxnSpPr>
            <a:cxnSpLocks/>
          </p:cNvCxnSpPr>
          <p:nvPr/>
        </p:nvCxnSpPr>
        <p:spPr>
          <a:xfrm flipH="1">
            <a:off x="5980471" y="880624"/>
            <a:ext cx="479323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58907E82-F46E-6BD7-7308-D39E52A322A8}"/>
              </a:ext>
            </a:extLst>
          </p:cNvPr>
          <p:cNvSpPr/>
          <p:nvPr/>
        </p:nvSpPr>
        <p:spPr>
          <a:xfrm>
            <a:off x="6459794" y="310340"/>
            <a:ext cx="594034" cy="220602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34B6E18-16A4-45F1-12FE-28CB5FACBB37}"/>
              </a:ext>
            </a:extLst>
          </p:cNvPr>
          <p:cNvSpPr txBox="1"/>
          <p:nvPr/>
        </p:nvSpPr>
        <p:spPr>
          <a:xfrm>
            <a:off x="4294455" y="685798"/>
            <a:ext cx="163698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Suitable sites</a:t>
            </a:r>
          </a:p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shown on map</a:t>
            </a:r>
          </a:p>
        </p:txBody>
      </p:sp>
      <p:sp>
        <p:nvSpPr>
          <p:cNvPr id="24" name="Venstre klammeparentes 23">
            <a:extLst>
              <a:ext uri="{FF2B5EF4-FFF2-40B4-BE49-F238E27FC236}">
                <a16:creationId xmlns:a16="http://schemas.microsoft.com/office/drawing/2014/main" id="{9F9B86AC-DA41-A425-81D8-E3DF15DFD2EA}"/>
              </a:ext>
            </a:extLst>
          </p:cNvPr>
          <p:cNvSpPr/>
          <p:nvPr/>
        </p:nvSpPr>
        <p:spPr>
          <a:xfrm rot="5400000">
            <a:off x="10425676" y="325401"/>
            <a:ext cx="322592" cy="398201"/>
          </a:xfrm>
          <a:prstGeom prst="lef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5A1813E4-7B60-F0B1-4FBF-56D800D434DB}"/>
              </a:ext>
            </a:extLst>
          </p:cNvPr>
          <p:cNvCxnSpPr>
            <a:cxnSpLocks/>
          </p:cNvCxnSpPr>
          <p:nvPr/>
        </p:nvCxnSpPr>
        <p:spPr>
          <a:xfrm flipV="1">
            <a:off x="10473902" y="619432"/>
            <a:ext cx="0" cy="538316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27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9487C9-E1A7-04F2-80C3-C4635AFD4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1" y="895253"/>
            <a:ext cx="3215976" cy="4601183"/>
          </a:xfrm>
        </p:spPr>
        <p:txBody>
          <a:bodyPr/>
          <a:lstStyle/>
          <a:p>
            <a:r>
              <a:rPr lang="nb-NO" dirty="0" err="1"/>
              <a:t>Selecting</a:t>
            </a:r>
            <a:r>
              <a:rPr lang="nb-NO" dirty="0"/>
              <a:t> </a:t>
            </a:r>
            <a:r>
              <a:rPr lang="nb-NO" dirty="0" err="1"/>
              <a:t>mill</a:t>
            </a:r>
            <a:r>
              <a:rPr lang="nb-NO" dirty="0"/>
              <a:t> </a:t>
            </a:r>
            <a:r>
              <a:rPr lang="nb-NO" dirty="0" err="1"/>
              <a:t>destinations</a:t>
            </a:r>
            <a:br>
              <a:rPr lang="nb-NO" dirty="0"/>
            </a:br>
            <a:br>
              <a:rPr lang="nb-NO" dirty="0"/>
            </a:br>
            <a:r>
              <a:rPr lang="nb-NO" sz="1800" dirty="0"/>
              <a:t>For </a:t>
            </a:r>
            <a:r>
              <a:rPr lang="nb-NO" sz="1800" dirty="0" err="1"/>
              <a:t>each</a:t>
            </a:r>
            <a:r>
              <a:rPr lang="nb-NO" sz="1800" dirty="0"/>
              <a:t> harvesting </a:t>
            </a:r>
            <a:r>
              <a:rPr lang="nb-NO" sz="1800" dirty="0" err="1"/>
              <a:t>site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must </a:t>
            </a:r>
            <a:r>
              <a:rPr lang="nb-NO" sz="1800" dirty="0" err="1"/>
              <a:t>select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mill</a:t>
            </a:r>
            <a:r>
              <a:rPr lang="nb-NO" sz="1800" dirty="0"/>
              <a:t> for </a:t>
            </a:r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assortment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Under </a:t>
            </a:r>
            <a:r>
              <a:rPr lang="nb-NO" sz="1800" b="1" dirty="0"/>
              <a:t>Production:</a:t>
            </a:r>
            <a:br>
              <a:rPr lang="nb-NO" sz="1800" dirty="0"/>
            </a:br>
            <a:r>
              <a:rPr lang="nb-NO" sz="1800" dirty="0"/>
              <a:t>a</a:t>
            </a:r>
            <a:r>
              <a:rPr lang="nb-NO" sz="1800" i="1" dirty="0"/>
              <a:t>) </a:t>
            </a:r>
            <a:r>
              <a:rPr lang="nb-NO" sz="1800" i="1" dirty="0" err="1"/>
              <a:t>click</a:t>
            </a:r>
            <a:r>
              <a:rPr lang="nb-NO" sz="1800" i="1" dirty="0"/>
              <a:t> </a:t>
            </a:r>
            <a:r>
              <a:rPr lang="nb-NO" sz="1800" i="1" dirty="0" err="1"/>
              <a:t>on</a:t>
            </a:r>
            <a:r>
              <a:rPr lang="nb-NO" sz="1800" i="1" dirty="0"/>
              <a:t>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site</a:t>
            </a:r>
            <a:br>
              <a:rPr lang="nb-NO" sz="1800" i="1" dirty="0"/>
            </a:br>
            <a:r>
              <a:rPr lang="nb-NO" sz="1800" i="1" dirty="0"/>
              <a:t>b) </a:t>
            </a:r>
            <a:r>
              <a:rPr lang="nb-NO" sz="1800" i="1" dirty="0" err="1"/>
              <a:t>check</a:t>
            </a:r>
            <a:r>
              <a:rPr lang="nb-NO" sz="1800" i="1" dirty="0"/>
              <a:t> </a:t>
            </a:r>
            <a:r>
              <a:rPr lang="nb-NO" sz="1800" i="1" dirty="0" err="1"/>
              <a:t>production</a:t>
            </a:r>
            <a:r>
              <a:rPr lang="nb-NO" sz="1800" i="1" dirty="0"/>
              <a:t> goal </a:t>
            </a:r>
            <a:r>
              <a:rPr lang="nb-NO" sz="1800" i="1" dirty="0" err="1"/>
              <a:t>fulfilment</a:t>
            </a:r>
            <a:br>
              <a:rPr lang="nb-NO" sz="1800" i="1" dirty="0"/>
            </a:br>
            <a:r>
              <a:rPr lang="nb-NO" sz="1800" i="1" dirty="0"/>
              <a:t>c) </a:t>
            </a:r>
            <a:r>
              <a:rPr lang="nb-NO" sz="1800" i="1" dirty="0" err="1"/>
              <a:t>click</a:t>
            </a:r>
            <a:r>
              <a:rPr lang="nb-NO" sz="1800" i="1" dirty="0"/>
              <a:t> </a:t>
            </a:r>
            <a:r>
              <a:rPr lang="nb-NO" sz="1800" i="1" dirty="0" err="1"/>
              <a:t>on</a:t>
            </a:r>
            <a:r>
              <a:rPr lang="nb-NO" sz="1800" i="1" dirty="0"/>
              <a:t> </a:t>
            </a:r>
            <a:r>
              <a:rPr lang="nb-NO" sz="1800" i="1" dirty="0" err="1"/>
              <a:t>your</a:t>
            </a:r>
            <a:r>
              <a:rPr lang="nb-NO" sz="1800" i="1" dirty="0"/>
              <a:t>  </a:t>
            </a:r>
            <a:r>
              <a:rPr lang="nb-NO" sz="1800" i="1" dirty="0" err="1"/>
              <a:t>selected</a:t>
            </a:r>
            <a:r>
              <a:rPr lang="nb-NO" sz="1800" i="1" dirty="0"/>
              <a:t> </a:t>
            </a:r>
            <a:r>
              <a:rPr lang="nb-NO" sz="1800" i="1" dirty="0" err="1"/>
              <a:t>destination</a:t>
            </a:r>
            <a:br>
              <a:rPr lang="nb-NO" sz="1800" dirty="0"/>
            </a:br>
            <a:br>
              <a:rPr lang="nb-NO" sz="2400" dirty="0"/>
            </a:br>
            <a:endParaRPr lang="nb-NO" sz="24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9939F5C-EED1-8697-F72A-E6BAB03F12CC}"/>
              </a:ext>
            </a:extLst>
          </p:cNvPr>
          <p:cNvSpPr txBox="1"/>
          <p:nvPr/>
        </p:nvSpPr>
        <p:spPr>
          <a:xfrm>
            <a:off x="4212884" y="5513302"/>
            <a:ext cx="6915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err="1"/>
              <a:t>Keep</a:t>
            </a:r>
            <a:r>
              <a:rPr lang="nb-NO" sz="1400" b="1" dirty="0"/>
              <a:t> </a:t>
            </a:r>
            <a:r>
              <a:rPr lang="nb-NO" sz="1400" b="1" dirty="0" err="1"/>
              <a:t>you</a:t>
            </a:r>
            <a:r>
              <a:rPr lang="nb-NO" sz="1400" b="1" dirty="0"/>
              <a:t> </a:t>
            </a:r>
            <a:r>
              <a:rPr lang="nb-NO" sz="1400" b="1" dirty="0" err="1"/>
              <a:t>eye</a:t>
            </a:r>
            <a:r>
              <a:rPr lang="nb-NO" sz="1400" b="1" dirty="0"/>
              <a:t> </a:t>
            </a:r>
            <a:r>
              <a:rPr lang="nb-NO" sz="1400" b="1" dirty="0" err="1"/>
              <a:t>on</a:t>
            </a:r>
            <a:r>
              <a:rPr lang="nb-NO" sz="1400" b="1" dirty="0"/>
              <a:t> </a:t>
            </a:r>
            <a:r>
              <a:rPr lang="nb-NO" sz="1400" b="1" dirty="0" err="1"/>
              <a:t>the</a:t>
            </a:r>
            <a:r>
              <a:rPr lang="nb-NO" sz="1400" b="1" dirty="0"/>
              <a:t> </a:t>
            </a:r>
            <a:r>
              <a:rPr lang="nb-NO" sz="1400" b="1" dirty="0" err="1"/>
              <a:t>production</a:t>
            </a:r>
            <a:r>
              <a:rPr lang="nb-NO" sz="1400" b="1" dirty="0"/>
              <a:t> </a:t>
            </a:r>
            <a:r>
              <a:rPr lang="nb-NO" sz="1400" b="1" dirty="0" err="1"/>
              <a:t>fulfillment</a:t>
            </a:r>
            <a:endParaRPr lang="nb-NO" sz="1400" b="1" dirty="0"/>
          </a:p>
          <a:p>
            <a:pPr marL="285750" indent="-285750">
              <a:buFontTx/>
              <a:buChar char="-"/>
            </a:pPr>
            <a:r>
              <a:rPr lang="nb-NO" sz="1400" dirty="0"/>
              <a:t>per </a:t>
            </a:r>
            <a:r>
              <a:rPr lang="nb-NO" sz="1400" dirty="0" err="1"/>
              <a:t>assortment</a:t>
            </a:r>
            <a:endParaRPr lang="nb-NO" sz="1400" dirty="0"/>
          </a:p>
          <a:p>
            <a:pPr marL="285750" indent="-285750">
              <a:buFontTx/>
              <a:buChar char="-"/>
            </a:pPr>
            <a:r>
              <a:rPr lang="nb-NO" sz="1400" dirty="0"/>
              <a:t>per </a:t>
            </a:r>
            <a:r>
              <a:rPr lang="nb-NO" sz="1400" dirty="0" err="1"/>
              <a:t>mill</a:t>
            </a:r>
            <a:r>
              <a:rPr lang="nb-NO" sz="1400" dirty="0"/>
              <a:t> </a:t>
            </a:r>
            <a:r>
              <a:rPr lang="nb-NO" sz="1400" dirty="0" err="1"/>
              <a:t>customer</a:t>
            </a:r>
            <a:endParaRPr lang="nb-NO" sz="1400" dirty="0"/>
          </a:p>
        </p:txBody>
      </p:sp>
      <p:pic>
        <p:nvPicPr>
          <p:cNvPr id="5" name="Bilde 4" descr="Et bilde som inneholder skjermbilde, tekst, display, programvare&#10;&#10;KI-generert innhold kan være feil.">
            <a:extLst>
              <a:ext uri="{FF2B5EF4-FFF2-40B4-BE49-F238E27FC236}">
                <a16:creationId xmlns:a16="http://schemas.microsoft.com/office/drawing/2014/main" id="{0E48EF28-FCB3-EAFE-271D-B34051052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751" y="319976"/>
            <a:ext cx="6763694" cy="4953691"/>
          </a:xfrm>
          <a:prstGeom prst="rect">
            <a:avLst/>
          </a:prstGeom>
        </p:spPr>
      </p:pic>
      <p:pic>
        <p:nvPicPr>
          <p:cNvPr id="18" name="Bilde 17" descr="Et bilde som inneholder tekst, Plottdiagram, line, skjermbilde&#10;&#10;KI-generert innhold kan være feil.">
            <a:extLst>
              <a:ext uri="{FF2B5EF4-FFF2-40B4-BE49-F238E27FC236}">
                <a16:creationId xmlns:a16="http://schemas.microsoft.com/office/drawing/2014/main" id="{68ACD47B-89AD-4EF3-EC56-35E0C7451F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3511" y="5504875"/>
            <a:ext cx="3106145" cy="1132601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66AADC6-52A8-3D02-851B-1085C76E883C}"/>
              </a:ext>
            </a:extLst>
          </p:cNvPr>
          <p:cNvSpPr/>
          <p:nvPr/>
        </p:nvSpPr>
        <p:spPr>
          <a:xfrm>
            <a:off x="7388932" y="989080"/>
            <a:ext cx="1091391" cy="231208"/>
          </a:xfrm>
          <a:prstGeom prst="rect">
            <a:avLst/>
          </a:prstGeom>
          <a:pattFill prst="pct5">
            <a:fgClr>
              <a:schemeClr val="bg1"/>
            </a:fgClr>
            <a:bgClr>
              <a:srgbClr val="D74839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6F950DF7-95F6-493B-83C0-0ACF68C7B5CD}"/>
              </a:ext>
            </a:extLst>
          </p:cNvPr>
          <p:cNvCxnSpPr>
            <a:cxnSpLocks/>
          </p:cNvCxnSpPr>
          <p:nvPr/>
        </p:nvCxnSpPr>
        <p:spPr>
          <a:xfrm flipH="1">
            <a:off x="5191431" y="1227843"/>
            <a:ext cx="2743196" cy="2844317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3E2FBDD-AF27-1BDC-B68A-28B1E3454478}"/>
              </a:ext>
            </a:extLst>
          </p:cNvPr>
          <p:cNvCxnSpPr>
            <a:cxnSpLocks/>
          </p:cNvCxnSpPr>
          <p:nvPr/>
        </p:nvCxnSpPr>
        <p:spPr>
          <a:xfrm flipH="1">
            <a:off x="5191432" y="1252393"/>
            <a:ext cx="2743195" cy="3260613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B92C5D7A-9D05-01E8-CF56-A0730C2ABD0C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5191433" y="1220288"/>
            <a:ext cx="2743195" cy="375540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F816F78-0FFF-14A1-5661-FE02F9AFAD06}"/>
              </a:ext>
            </a:extLst>
          </p:cNvPr>
          <p:cNvSpPr txBox="1"/>
          <p:nvPr/>
        </p:nvSpPr>
        <p:spPr>
          <a:xfrm>
            <a:off x="10073028" y="5250215"/>
            <a:ext cx="1149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nb-NO" sz="1000" b="1" dirty="0" err="1">
                <a:solidFill>
                  <a:schemeClr val="accent6">
                    <a:lumMod val="75000"/>
                  </a:schemeClr>
                </a:solidFill>
              </a:rPr>
              <a:t>mill</a:t>
            </a:r>
            <a:r>
              <a:rPr lang="nb-NO" sz="1000" b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nb-NO" sz="1000" b="1" dirty="0" err="1">
                <a:solidFill>
                  <a:schemeClr val="accent6">
                    <a:lumMod val="75000"/>
                  </a:schemeClr>
                </a:solidFill>
              </a:rPr>
              <a:t>assortment</a:t>
            </a:r>
            <a:endParaRPr lang="nb-NO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FCD44EB3-ED31-44B3-9B0A-B5E01DACD21E}"/>
              </a:ext>
            </a:extLst>
          </p:cNvPr>
          <p:cNvCxnSpPr>
            <a:cxnSpLocks/>
          </p:cNvCxnSpPr>
          <p:nvPr/>
        </p:nvCxnSpPr>
        <p:spPr>
          <a:xfrm>
            <a:off x="10353368" y="5496436"/>
            <a:ext cx="0" cy="165442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92FC89AF-2101-FC19-5FA5-2C546AC14FF2}"/>
              </a:ext>
            </a:extLst>
          </p:cNvPr>
          <p:cNvCxnSpPr>
            <a:cxnSpLocks/>
          </p:cNvCxnSpPr>
          <p:nvPr/>
        </p:nvCxnSpPr>
        <p:spPr>
          <a:xfrm>
            <a:off x="10721437" y="5496436"/>
            <a:ext cx="0" cy="218564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106A8108-903E-04E8-1866-74E16FD3079C}"/>
              </a:ext>
            </a:extLst>
          </p:cNvPr>
          <p:cNvSpPr/>
          <p:nvPr/>
        </p:nvSpPr>
        <p:spPr>
          <a:xfrm>
            <a:off x="7086600" y="4276284"/>
            <a:ext cx="553064" cy="440846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2" name="Rett pilkobling 31">
            <a:extLst>
              <a:ext uri="{FF2B5EF4-FFF2-40B4-BE49-F238E27FC236}">
                <a16:creationId xmlns:a16="http://schemas.microsoft.com/office/drawing/2014/main" id="{1E4B2D24-B013-84E9-87F8-358EB210DD88}"/>
              </a:ext>
            </a:extLst>
          </p:cNvPr>
          <p:cNvCxnSpPr>
            <a:cxnSpLocks/>
          </p:cNvCxnSpPr>
          <p:nvPr/>
        </p:nvCxnSpPr>
        <p:spPr>
          <a:xfrm flipH="1" flipV="1">
            <a:off x="6260570" y="4537556"/>
            <a:ext cx="302459" cy="311250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FA300D9C-1394-A347-5D95-039EDAFC22AC}"/>
              </a:ext>
            </a:extLst>
          </p:cNvPr>
          <p:cNvCxnSpPr>
            <a:cxnSpLocks/>
          </p:cNvCxnSpPr>
          <p:nvPr/>
        </p:nvCxnSpPr>
        <p:spPr>
          <a:xfrm flipV="1">
            <a:off x="6563029" y="4537556"/>
            <a:ext cx="287597" cy="317251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63EC75DC-ABDF-C72B-329B-E3445AE03892}"/>
              </a:ext>
            </a:extLst>
          </p:cNvPr>
          <p:cNvSpPr txBox="1"/>
          <p:nvPr/>
        </p:nvSpPr>
        <p:spPr>
          <a:xfrm>
            <a:off x="5920866" y="4907336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nb-NO" sz="1000" b="1" dirty="0" err="1">
                <a:solidFill>
                  <a:schemeClr val="accent6">
                    <a:lumMod val="75000"/>
                  </a:schemeClr>
                </a:solidFill>
              </a:rPr>
              <a:t>demand</a:t>
            </a:r>
            <a:r>
              <a:rPr lang="nb-NO" sz="1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sz="1000" b="1" dirty="0" err="1">
                <a:solidFill>
                  <a:schemeClr val="accent6">
                    <a:lumMod val="75000"/>
                  </a:schemeClr>
                </a:solidFill>
              </a:rPr>
              <a:t>fulfilled</a:t>
            </a:r>
            <a:endParaRPr lang="nb-NO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16A91E4F-A947-62A9-7144-3D5B0594E297}"/>
              </a:ext>
            </a:extLst>
          </p:cNvPr>
          <p:cNvCxnSpPr>
            <a:cxnSpLocks/>
          </p:cNvCxnSpPr>
          <p:nvPr/>
        </p:nvCxnSpPr>
        <p:spPr>
          <a:xfrm flipH="1" flipV="1">
            <a:off x="7639664" y="4752641"/>
            <a:ext cx="902682" cy="1129993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CE84B8F0-AA91-B867-8578-AB8A65D67C7D}"/>
              </a:ext>
            </a:extLst>
          </p:cNvPr>
          <p:cNvSpPr txBox="1"/>
          <p:nvPr/>
        </p:nvSpPr>
        <p:spPr>
          <a:xfrm rot="3171762">
            <a:off x="7200463" y="5304344"/>
            <a:ext cx="16369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>
                <a:solidFill>
                  <a:schemeClr val="accent6">
                    <a:lumMod val="75000"/>
                  </a:schemeClr>
                </a:solidFill>
              </a:rPr>
              <a:t>demand not being fulfilled</a:t>
            </a:r>
          </a:p>
        </p:txBody>
      </p:sp>
    </p:spTree>
    <p:extLst>
      <p:ext uri="{BB962C8B-B14F-4D97-AF65-F5344CB8AC3E}">
        <p14:creationId xmlns:p14="http://schemas.microsoft.com/office/powerpoint/2010/main" val="36404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ADD67-DDAA-C6D8-CAA5-91FDABFB3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tekst, klær, innendørs, person&#10;&#10;KI-generert innhold kan være feil.">
            <a:extLst>
              <a:ext uri="{FF2B5EF4-FFF2-40B4-BE49-F238E27FC236}">
                <a16:creationId xmlns:a16="http://schemas.microsoft.com/office/drawing/2014/main" id="{5B7EE2A2-B13B-F404-8C44-F3BF313DDD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368"/>
            <a:ext cx="11773703" cy="6858000"/>
          </a:xfrm>
          <a:prstGeom prst="rect">
            <a:avLst/>
          </a:prstGeom>
        </p:spPr>
      </p:pic>
      <p:pic>
        <p:nvPicPr>
          <p:cNvPr id="11" name="Bilde 10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29FFE247-4B10-A938-32AA-A339671CEB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89" y="148151"/>
            <a:ext cx="3209967" cy="1107985"/>
          </a:xfrm>
          <a:prstGeom prst="rect">
            <a:avLst/>
          </a:prstGeom>
        </p:spPr>
      </p:pic>
      <p:sp>
        <p:nvSpPr>
          <p:cNvPr id="3" name="textruta 8">
            <a:extLst>
              <a:ext uri="{FF2B5EF4-FFF2-40B4-BE49-F238E27FC236}">
                <a16:creationId xmlns:a16="http://schemas.microsoft.com/office/drawing/2014/main" id="{0A858A66-B0F1-AF96-71C3-F6EC3DBD0D92}"/>
              </a:ext>
            </a:extLst>
          </p:cNvPr>
          <p:cNvSpPr txBox="1"/>
          <p:nvPr/>
        </p:nvSpPr>
        <p:spPr>
          <a:xfrm>
            <a:off x="67727" y="1342044"/>
            <a:ext cx="21788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b="1" dirty="0">
                <a:solidFill>
                  <a:schemeClr val="bg1"/>
                </a:solidFill>
              </a:rPr>
              <a:t>Demo 2</a:t>
            </a:r>
          </a:p>
          <a:p>
            <a:r>
              <a:rPr lang="sv-SE" sz="3600" b="1" dirty="0">
                <a:solidFill>
                  <a:schemeClr val="bg1"/>
                </a:solidFill>
              </a:rPr>
              <a:t>- planning</a:t>
            </a:r>
          </a:p>
        </p:txBody>
      </p:sp>
    </p:spTree>
    <p:extLst>
      <p:ext uri="{BB962C8B-B14F-4D97-AF65-F5344CB8AC3E}">
        <p14:creationId xmlns:p14="http://schemas.microsoft.com/office/powerpoint/2010/main" val="3496437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29E6F2-20BB-2A3E-5A44-574A2DA4E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846" y="946728"/>
            <a:ext cx="3267986" cy="4964543"/>
          </a:xfrm>
        </p:spPr>
        <p:txBody>
          <a:bodyPr/>
          <a:lstStyle/>
          <a:p>
            <a:r>
              <a:rPr lang="nb-NO" dirty="0"/>
              <a:t>Quick review</a:t>
            </a:r>
            <a:br>
              <a:rPr lang="nb-NO" dirty="0"/>
            </a:br>
            <a:r>
              <a:rPr lang="nb-NO" dirty="0"/>
              <a:t>3 steps</a:t>
            </a:r>
            <a:br>
              <a:rPr lang="nb-NO" dirty="0"/>
            </a:br>
            <a:br>
              <a:rPr lang="nb-NO" dirty="0"/>
            </a:br>
            <a:r>
              <a:rPr lang="nb-NO" sz="1800" dirty="0"/>
              <a:t>1) make initial plan </a:t>
            </a:r>
            <a:br>
              <a:rPr lang="nb-NO" sz="1800" dirty="0"/>
            </a:br>
            <a:r>
              <a:rPr lang="nb-NO" sz="1800" dirty="0"/>
              <a:t>2) select mill customers</a:t>
            </a:r>
            <a:br>
              <a:rPr lang="nb-NO" sz="1800" dirty="0"/>
            </a:br>
            <a:r>
              <a:rPr lang="nb-NO" sz="1800" dirty="0"/>
              <a:t>3) adjust plan after follow-up</a:t>
            </a:r>
            <a:br>
              <a:rPr lang="nb-NO" sz="1800" dirty="0"/>
            </a:b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When satisfied, click   </a:t>
            </a:r>
            <a:br>
              <a:rPr lang="nb-NO" sz="1800" dirty="0"/>
            </a:br>
            <a:endParaRPr lang="nb-NO" sz="18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4CA7D9-4560-A5C2-96BE-FC746D9A0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690" y="1024128"/>
            <a:ext cx="7739636" cy="51206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2800" b="1" dirty="0" err="1">
                <a:solidFill>
                  <a:schemeClr val="tx1"/>
                </a:solidFill>
              </a:rPr>
              <a:t>Step</a:t>
            </a:r>
            <a:r>
              <a:rPr lang="nb-NO" sz="2800" b="1" dirty="0">
                <a:solidFill>
                  <a:schemeClr val="tx1"/>
                </a:solidFill>
              </a:rPr>
              <a:t> 1 – initial plan</a:t>
            </a:r>
          </a:p>
          <a:p>
            <a:r>
              <a:rPr lang="nb-NO" dirty="0">
                <a:solidFill>
                  <a:schemeClr val="tx1"/>
                </a:solidFill>
              </a:rPr>
              <a:t>A) Check production pace </a:t>
            </a:r>
          </a:p>
          <a:p>
            <a:r>
              <a:rPr lang="nb-NO" dirty="0">
                <a:solidFill>
                  <a:schemeClr val="tx1"/>
                </a:solidFill>
              </a:rPr>
              <a:t>B) Adjust filter to show suitable contracts</a:t>
            </a:r>
          </a:p>
          <a:p>
            <a:r>
              <a:rPr lang="nb-NO" dirty="0">
                <a:solidFill>
                  <a:schemeClr val="tx1"/>
                </a:solidFill>
              </a:rPr>
              <a:t>C) Plan route between suitable harvesting sites.</a:t>
            </a:r>
          </a:p>
          <a:p>
            <a:pPr marL="0" indent="0">
              <a:buNone/>
            </a:pPr>
            <a:endParaRPr lang="nb-NO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2800" b="1" dirty="0">
                <a:solidFill>
                  <a:schemeClr val="tx1"/>
                </a:solidFill>
              </a:rPr>
              <a:t>Step 2 – selecting mill customers </a:t>
            </a:r>
          </a:p>
          <a:p>
            <a:r>
              <a:rPr lang="nb-NO" dirty="0">
                <a:solidFill>
                  <a:schemeClr val="tx1"/>
                </a:solidFill>
              </a:rPr>
              <a:t>A) Production schedule (per team): click on site </a:t>
            </a:r>
          </a:p>
          <a:p>
            <a:r>
              <a:rPr lang="nb-NO" dirty="0">
                <a:solidFill>
                  <a:schemeClr val="tx1"/>
                </a:solidFill>
              </a:rPr>
              <a:t>B) Production goals (per assortment): select  mill customer   </a:t>
            </a:r>
          </a:p>
          <a:p>
            <a:r>
              <a:rPr lang="nb-NO" dirty="0">
                <a:solidFill>
                  <a:schemeClr val="tx1"/>
                </a:solidFill>
              </a:rPr>
              <a:t>C) Cumulative volume: check cumulative production in relation to demand, per assortment, and per mill. </a:t>
            </a:r>
          </a:p>
          <a:p>
            <a:pPr marL="0" indent="0">
              <a:buNone/>
            </a:pPr>
            <a:endParaRPr lang="nb-NO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2800" b="1" dirty="0">
                <a:solidFill>
                  <a:schemeClr val="tx1"/>
                </a:solidFill>
              </a:rPr>
              <a:t>Step 3 – adjusting plan after follow-up</a:t>
            </a:r>
          </a:p>
          <a:p>
            <a:pPr marL="0" indent="0">
              <a:buNone/>
            </a:pPr>
            <a:r>
              <a:rPr lang="nb-NO" i="1" dirty="0">
                <a:solidFill>
                  <a:schemeClr val="tx1"/>
                </a:solidFill>
              </a:rPr>
              <a:t>Satisfied...?  Options:</a:t>
            </a:r>
          </a:p>
          <a:p>
            <a:pPr marL="0" indent="0">
              <a:buNone/>
            </a:pPr>
            <a:r>
              <a:rPr lang="nb-NO" dirty="0">
                <a:solidFill>
                  <a:schemeClr val="tx1"/>
                </a:solidFill>
              </a:rPr>
              <a:t>	- change mill destination (click on «bucking») </a:t>
            </a:r>
          </a:p>
          <a:p>
            <a:pPr marL="0" indent="0">
              <a:buNone/>
            </a:pPr>
            <a:r>
              <a:rPr lang="nb-NO" dirty="0">
                <a:solidFill>
                  <a:schemeClr val="tx1"/>
                </a:solidFill>
              </a:rPr>
              <a:t>	- or delete site from schedule, and add a new one (refresh afterwards).  </a:t>
            </a:r>
          </a:p>
          <a:p>
            <a:endParaRPr lang="nb-NO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A7EB3E6-B9E8-0DAB-9341-0295692DD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25" y="4495647"/>
            <a:ext cx="1213187" cy="30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49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39D02-E9DB-F8CE-92C4-2C4CD9030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DE7FF64-A379-12C4-86D3-BCBEC7409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85" y="6106716"/>
            <a:ext cx="6530387" cy="75128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C2E8F8A-CC23-72BF-35C2-CA84858A77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557" y="2365845"/>
            <a:ext cx="6700915" cy="3231873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B1319BE1-DB29-F049-2125-1895528326FD}"/>
              </a:ext>
            </a:extLst>
          </p:cNvPr>
          <p:cNvSpPr txBox="1"/>
          <p:nvPr/>
        </p:nvSpPr>
        <p:spPr>
          <a:xfrm>
            <a:off x="979895" y="760270"/>
            <a:ext cx="72407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Next video: </a:t>
            </a:r>
          </a:p>
          <a:p>
            <a:r>
              <a:rPr lang="nb-NO" sz="44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3. Some pointers and examples 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B5C6CFB-B8E9-AF71-95FF-E455D6C41022}"/>
              </a:ext>
            </a:extLst>
          </p:cNvPr>
          <p:cNvSpPr/>
          <p:nvPr/>
        </p:nvSpPr>
        <p:spPr>
          <a:xfrm>
            <a:off x="1649600" y="3283889"/>
            <a:ext cx="1778923" cy="2154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720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C3FF2-38D6-05D1-4D2B-267716C25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9F0AC9F5-4906-02EB-64FF-70B5E2DB0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85" y="6106716"/>
            <a:ext cx="6530387" cy="75128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781B4D0-5171-8F8C-3FBB-A66E359051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557" y="2246575"/>
            <a:ext cx="6700915" cy="3231873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20FD0F9D-2AF6-25F3-22B0-54875C92248B}"/>
              </a:ext>
            </a:extLst>
          </p:cNvPr>
          <p:cNvSpPr txBox="1"/>
          <p:nvPr/>
        </p:nvSpPr>
        <p:spPr>
          <a:xfrm>
            <a:off x="979895" y="537007"/>
            <a:ext cx="751904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</a:p>
          <a:p>
            <a:r>
              <a:rPr lang="nb-NO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3. Some pointers and examples 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9D51BE9-EE09-427E-EAFA-04BA627CD8D6}"/>
              </a:ext>
            </a:extLst>
          </p:cNvPr>
          <p:cNvSpPr/>
          <p:nvPr/>
        </p:nvSpPr>
        <p:spPr>
          <a:xfrm>
            <a:off x="1649600" y="3164619"/>
            <a:ext cx="1778923" cy="2154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C8FC237-3391-9561-BFE5-B4CB9DF45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232" y="1192632"/>
            <a:ext cx="1073720" cy="107372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08297B9-D40E-0D63-6E9D-B250A424AC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0233" y="2769316"/>
            <a:ext cx="1073719" cy="10790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DEA1763-C438-CEF1-E088-5849C85A99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085" y="4407590"/>
            <a:ext cx="1073718" cy="104740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D4DE466-5179-6EAA-2CDE-5418296890F4}"/>
              </a:ext>
            </a:extLst>
          </p:cNvPr>
          <p:cNvSpPr txBox="1"/>
          <p:nvPr/>
        </p:nvSpPr>
        <p:spPr>
          <a:xfrm>
            <a:off x="9671961" y="2331775"/>
            <a:ext cx="1937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Dag Fjeld, Skogkurs, NMBU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0865362-5ED7-26C0-59A0-C5F069089F43}"/>
              </a:ext>
            </a:extLst>
          </p:cNvPr>
          <p:cNvSpPr txBox="1"/>
          <p:nvPr/>
        </p:nvSpPr>
        <p:spPr>
          <a:xfrm>
            <a:off x="9671961" y="3926668"/>
            <a:ext cx="2220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Philippe Marier, FORAC, </a:t>
            </a:r>
            <a:r>
              <a:rPr lang="nb-NO" sz="1200" dirty="0" err="1"/>
              <a:t>U.Laval</a:t>
            </a:r>
            <a:endParaRPr lang="nb-NO" sz="12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8C51C0A-EB4B-8F5D-2F64-D49DE4676CE8}"/>
              </a:ext>
            </a:extLst>
          </p:cNvPr>
          <p:cNvSpPr txBox="1"/>
          <p:nvPr/>
        </p:nvSpPr>
        <p:spPr>
          <a:xfrm>
            <a:off x="9758226" y="5536322"/>
            <a:ext cx="1927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Luc </a:t>
            </a:r>
            <a:r>
              <a:rPr lang="nb-NO" sz="1200" dirty="0" err="1"/>
              <a:t>LeBel</a:t>
            </a:r>
            <a:r>
              <a:rPr lang="nb-NO" sz="1200" dirty="0"/>
              <a:t>, FORAC, </a:t>
            </a:r>
            <a:r>
              <a:rPr lang="nb-NO" sz="1200" dirty="0" err="1"/>
              <a:t>U.Laval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713539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D706E-CBCC-D7A2-0ABC-154E4E82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68815-F661-A000-D46C-72C0E629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3" y="1714133"/>
            <a:ext cx="3433663" cy="4601183"/>
          </a:xfrm>
        </p:spPr>
        <p:txBody>
          <a:bodyPr>
            <a:normAutofit fontScale="90000"/>
          </a:bodyPr>
          <a:lstStyle/>
          <a:p>
            <a:r>
              <a:rPr lang="sv-SE" sz="4400" b="1" u="sng" dirty="0"/>
              <a:t> </a:t>
            </a:r>
            <a:br>
              <a:rPr lang="sv-SE" sz="4400" b="1" u="sng" dirty="0"/>
            </a:br>
            <a:r>
              <a:rPr lang="sv-SE" sz="4000" u="sng" dirty="0"/>
              <a:t>5-point focus</a:t>
            </a:r>
            <a:br>
              <a:rPr lang="sv-SE" sz="4000" u="sng" dirty="0"/>
            </a:br>
            <a:br>
              <a:rPr lang="sv-SE" sz="1600" b="1" u="sng" dirty="0"/>
            </a:br>
            <a:r>
              <a:rPr lang="sv-SE" sz="1600" b="1" dirty="0"/>
              <a:t>1) </a:t>
            </a:r>
            <a:r>
              <a:rPr lang="sv-SE" sz="1600" b="1" dirty="0" err="1"/>
              <a:t>fulfilling</a:t>
            </a:r>
            <a:r>
              <a:rPr lang="sv-SE" sz="1600" b="1" dirty="0"/>
              <a:t> </a:t>
            </a:r>
            <a:r>
              <a:rPr lang="sv-SE" sz="1600" b="1" dirty="0" err="1"/>
              <a:t>production</a:t>
            </a:r>
            <a:r>
              <a:rPr lang="sv-SE" sz="1600" b="1" dirty="0"/>
              <a:t> </a:t>
            </a:r>
            <a:r>
              <a:rPr lang="sv-SE" sz="1600" b="1" dirty="0" err="1"/>
              <a:t>goals</a:t>
            </a:r>
            <a:r>
              <a:rPr lang="sv-SE" sz="1600" b="1" dirty="0"/>
              <a:t> (+/- 10 of </a:t>
            </a:r>
            <a:r>
              <a:rPr lang="sv-SE" sz="1600" b="1" dirty="0" err="1"/>
              <a:t>monthly</a:t>
            </a:r>
            <a:r>
              <a:rPr lang="sv-SE" sz="1600" b="1" dirty="0"/>
              <a:t> </a:t>
            </a:r>
            <a:r>
              <a:rPr lang="sv-SE" sz="1600" b="1" dirty="0" err="1"/>
              <a:t>demand</a:t>
            </a:r>
            <a:r>
              <a:rPr lang="sv-SE" sz="1600" b="1" dirty="0"/>
              <a:t>; per  </a:t>
            </a:r>
            <a:r>
              <a:rPr lang="sv-SE" sz="1600" b="1" dirty="0" err="1"/>
              <a:t>mill</a:t>
            </a:r>
            <a:r>
              <a:rPr lang="sv-SE" sz="1600" b="1" dirty="0"/>
              <a:t> </a:t>
            </a:r>
            <a:r>
              <a:rPr lang="sv-SE" sz="1600" b="1" dirty="0" err="1"/>
              <a:t>customer</a:t>
            </a:r>
            <a:r>
              <a:rPr lang="sv-SE" sz="1600" b="1" dirty="0"/>
              <a:t>)</a:t>
            </a:r>
            <a:br>
              <a:rPr lang="sv-SE" sz="1600" b="1" dirty="0"/>
            </a:br>
            <a:br>
              <a:rPr lang="sv-SE" sz="1600" b="1" dirty="0"/>
            </a:br>
            <a:r>
              <a:rPr lang="sv-SE" sz="1600" b="1" dirty="0"/>
              <a:t>2) </a:t>
            </a:r>
            <a:r>
              <a:rPr lang="sv-SE" sz="1600" b="1" dirty="0" err="1"/>
              <a:t>avoiding</a:t>
            </a:r>
            <a:r>
              <a:rPr lang="sv-SE" sz="1600" b="1" dirty="0"/>
              <a:t> </a:t>
            </a:r>
            <a:r>
              <a:rPr lang="sv-SE" sz="1600" b="1" dirty="0" err="1"/>
              <a:t>ground</a:t>
            </a:r>
            <a:r>
              <a:rPr lang="sv-SE" sz="1600" b="1" dirty="0"/>
              <a:t> </a:t>
            </a:r>
            <a:r>
              <a:rPr lang="sv-SE" sz="1600" b="1" dirty="0" err="1"/>
              <a:t>damage</a:t>
            </a:r>
            <a:r>
              <a:rPr lang="sv-SE" sz="1600" b="1" dirty="0"/>
              <a:t>  (</a:t>
            </a:r>
            <a:r>
              <a:rPr lang="sv-SE" sz="1600" b="1" dirty="0" err="1"/>
              <a:t>weather</a:t>
            </a:r>
            <a:r>
              <a:rPr lang="sv-SE" sz="1600" b="1" dirty="0"/>
              <a:t> ; </a:t>
            </a:r>
            <a:r>
              <a:rPr lang="sv-SE" sz="1600" b="1" dirty="0" err="1"/>
              <a:t>think</a:t>
            </a:r>
            <a:r>
              <a:rPr lang="sv-SE" sz="1600" b="1" dirty="0"/>
              <a:t> </a:t>
            </a:r>
            <a:r>
              <a:rPr lang="sv-SE" sz="1600" b="1" dirty="0" err="1"/>
              <a:t>ahead</a:t>
            </a:r>
            <a:r>
              <a:rPr lang="sv-SE" sz="1600" b="1" dirty="0"/>
              <a:t>)</a:t>
            </a:r>
            <a:br>
              <a:rPr lang="sv-SE" sz="1600" b="1" dirty="0"/>
            </a:br>
            <a:br>
              <a:rPr lang="sv-SE" sz="1600" b="1" dirty="0"/>
            </a:br>
            <a:r>
              <a:rPr lang="sv-SE" sz="1600" b="1" dirty="0"/>
              <a:t>3) </a:t>
            </a:r>
            <a:r>
              <a:rPr lang="sv-SE" sz="1600" b="1" dirty="0" err="1"/>
              <a:t>effective</a:t>
            </a:r>
            <a:r>
              <a:rPr lang="sv-SE" sz="1600" b="1" dirty="0"/>
              <a:t> </a:t>
            </a:r>
            <a:r>
              <a:rPr lang="sv-SE" sz="1600" b="1" dirty="0" err="1"/>
              <a:t>relocation</a:t>
            </a:r>
            <a:r>
              <a:rPr lang="sv-SE" sz="1600" b="1" dirty="0"/>
              <a:t> (</a:t>
            </a:r>
            <a:r>
              <a:rPr lang="sv-SE" sz="1600" b="1" dirty="0" err="1"/>
              <a:t>when</a:t>
            </a:r>
            <a:r>
              <a:rPr lang="sv-SE" sz="1600" b="1" dirty="0"/>
              <a:t> </a:t>
            </a:r>
            <a:r>
              <a:rPr lang="sv-SE" sz="1600" b="1" dirty="0" err="1"/>
              <a:t>can</a:t>
            </a:r>
            <a:r>
              <a:rPr lang="sv-SE" sz="1600" b="1" dirty="0"/>
              <a:t> </a:t>
            </a:r>
            <a:r>
              <a:rPr lang="sv-SE" sz="1600" b="1" dirty="0" err="1"/>
              <a:t>you</a:t>
            </a:r>
            <a:r>
              <a:rPr lang="sv-SE" sz="1600" b="1" dirty="0"/>
              <a:t> make a long </a:t>
            </a:r>
            <a:r>
              <a:rPr lang="sv-SE" sz="1600" b="1" dirty="0" err="1"/>
              <a:t>move</a:t>
            </a:r>
            <a:r>
              <a:rPr lang="sv-SE" sz="1600" b="1" dirty="0"/>
              <a:t>?)  </a:t>
            </a:r>
            <a:br>
              <a:rPr lang="sv-SE" sz="2700" b="1" dirty="0"/>
            </a:br>
            <a:r>
              <a:rPr lang="sv-SE" sz="2700" b="1" i="1" dirty="0"/>
              <a:t>       </a:t>
            </a:r>
            <a:br>
              <a:rPr lang="sv-SE" sz="2700" b="1" i="1" dirty="0"/>
            </a:br>
            <a:r>
              <a:rPr lang="sv-SE" sz="2200" b="1" i="1" dirty="0"/>
              <a:t>Re-</a:t>
            </a:r>
            <a:r>
              <a:rPr lang="sv-SE" sz="2200" b="1" i="1" dirty="0" err="1"/>
              <a:t>think</a:t>
            </a:r>
            <a:r>
              <a:rPr lang="sv-SE" sz="2200" b="1" i="1" dirty="0"/>
              <a:t>; </a:t>
            </a:r>
            <a:r>
              <a:rPr lang="sv-SE" sz="2200" b="1" i="1" dirty="0" err="1"/>
              <a:t>where</a:t>
            </a:r>
            <a:r>
              <a:rPr lang="sv-SE" sz="2200" b="1" i="1" dirty="0"/>
              <a:t> </a:t>
            </a:r>
            <a:r>
              <a:rPr lang="sv-SE" sz="2200" b="1" i="1" dirty="0" err="1"/>
              <a:t>should</a:t>
            </a:r>
            <a:r>
              <a:rPr lang="sv-SE" sz="2200" b="1" i="1" dirty="0"/>
              <a:t> </a:t>
            </a:r>
            <a:r>
              <a:rPr lang="sv-SE" sz="2200" b="1" i="1" dirty="0" err="1"/>
              <a:t>this</a:t>
            </a:r>
            <a:r>
              <a:rPr lang="sv-SE" sz="2200" b="1" i="1" dirty="0"/>
              <a:t> </a:t>
            </a:r>
            <a:r>
              <a:rPr lang="sv-SE" sz="2200" b="1" i="1" dirty="0" err="1"/>
              <a:t>wood</a:t>
            </a:r>
            <a:r>
              <a:rPr lang="sv-SE" sz="2200" b="1" i="1" dirty="0"/>
              <a:t> be going?</a:t>
            </a:r>
            <a:br>
              <a:rPr lang="sv-SE" sz="2200" b="1" dirty="0"/>
            </a:br>
            <a:br>
              <a:rPr lang="sv-SE" sz="2200" b="1" dirty="0"/>
            </a:br>
            <a:r>
              <a:rPr lang="sv-SE" sz="1600" dirty="0"/>
              <a:t>4) </a:t>
            </a:r>
            <a:r>
              <a:rPr lang="sv-SE" sz="1600" dirty="0" err="1"/>
              <a:t>production</a:t>
            </a:r>
            <a:r>
              <a:rPr lang="sv-SE" sz="1600" dirty="0"/>
              <a:t> is </a:t>
            </a:r>
            <a:r>
              <a:rPr lang="sv-SE" sz="1600" dirty="0" err="1"/>
              <a:t>half</a:t>
            </a:r>
            <a:r>
              <a:rPr lang="sv-SE" sz="1600" dirty="0"/>
              <a:t> the </a:t>
            </a:r>
            <a:r>
              <a:rPr lang="sv-SE" sz="1600" dirty="0" err="1"/>
              <a:t>battle</a:t>
            </a:r>
            <a:r>
              <a:rPr lang="sv-SE" sz="1600" dirty="0"/>
              <a:t>; </a:t>
            </a:r>
            <a:r>
              <a:rPr lang="sv-SE" sz="1600" dirty="0" err="1"/>
              <a:t>consider</a:t>
            </a:r>
            <a:r>
              <a:rPr lang="sv-SE" sz="1600" dirty="0"/>
              <a:t>  the transport </a:t>
            </a:r>
            <a:r>
              <a:rPr lang="sv-SE" sz="1600" dirty="0" err="1"/>
              <a:t>perspective</a:t>
            </a:r>
            <a:br>
              <a:rPr lang="sv-SE" sz="1600" dirty="0"/>
            </a:br>
            <a:br>
              <a:rPr lang="sv-SE" sz="1600" dirty="0"/>
            </a:br>
            <a:r>
              <a:rPr lang="sv-SE" sz="1600" dirty="0"/>
              <a:t>5) </a:t>
            </a:r>
            <a:r>
              <a:rPr lang="sv-SE" sz="1600" dirty="0" err="1"/>
              <a:t>before</a:t>
            </a:r>
            <a:r>
              <a:rPr lang="sv-SE" sz="1600" dirty="0"/>
              <a:t> </a:t>
            </a:r>
            <a:r>
              <a:rPr lang="sv-SE" sz="1600" dirty="0" err="1"/>
              <a:t>starting</a:t>
            </a:r>
            <a:r>
              <a:rPr lang="sv-SE" sz="1600" dirty="0"/>
              <a:t>, </a:t>
            </a:r>
            <a:r>
              <a:rPr lang="sv-SE" sz="1600" dirty="0" err="1"/>
              <a:t>allocate</a:t>
            </a:r>
            <a:r>
              <a:rPr lang="sv-SE" sz="1600" dirty="0"/>
              <a:t> </a:t>
            </a:r>
            <a:r>
              <a:rPr lang="sv-SE" sz="1600" dirty="0" err="1"/>
              <a:t>your</a:t>
            </a:r>
            <a:r>
              <a:rPr lang="sv-SE" sz="1600" dirty="0"/>
              <a:t> harvesting </a:t>
            </a:r>
            <a:r>
              <a:rPr lang="sv-SE" sz="1600" dirty="0" err="1"/>
              <a:t>capacity</a:t>
            </a:r>
            <a:r>
              <a:rPr lang="sv-SE" sz="1600" dirty="0"/>
              <a:t> to the right areas.</a:t>
            </a:r>
            <a:br>
              <a:rPr lang="sv-SE" sz="1600" b="1" dirty="0"/>
            </a:br>
            <a:r>
              <a:rPr lang="sv-SE" sz="1600" b="1" dirty="0"/>
              <a:t>  </a:t>
            </a:r>
            <a:br>
              <a:rPr lang="sv-SE" sz="2700" b="1" dirty="0"/>
            </a:br>
            <a:br>
              <a:rPr lang="sv-SE" sz="2400" b="1" dirty="0"/>
            </a:br>
            <a:br>
              <a:rPr lang="sv-SE" sz="1600" b="1" dirty="0"/>
            </a:br>
            <a:r>
              <a:rPr lang="sv-SE" sz="1600" dirty="0"/>
              <a:t> </a:t>
            </a:r>
            <a:br>
              <a:rPr lang="sv-SE" sz="1600" dirty="0"/>
            </a:br>
            <a:br>
              <a:rPr lang="sv-SE" sz="1600" dirty="0"/>
            </a:br>
            <a:br>
              <a:rPr lang="sv-SE" sz="1600" dirty="0"/>
            </a:br>
            <a:br>
              <a:rPr lang="sv-SE" sz="1600" dirty="0"/>
            </a:br>
            <a:r>
              <a:rPr lang="sv-SE" sz="1600" dirty="0"/>
              <a:t> </a:t>
            </a:r>
            <a:br>
              <a:rPr lang="sv-SE" sz="1600" dirty="0"/>
            </a:br>
            <a:endParaRPr lang="sv-SE" sz="1600" dirty="0"/>
          </a:p>
        </p:txBody>
      </p:sp>
      <p:pic>
        <p:nvPicPr>
          <p:cNvPr id="6" name="Bilde 5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ED505693-969B-6197-4BF1-8377081185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8462" y="2501186"/>
            <a:ext cx="6649439" cy="2404769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946E9DE-9783-14B6-1F67-C136ECBCC735}"/>
              </a:ext>
            </a:extLst>
          </p:cNvPr>
          <p:cNvSpPr txBox="1"/>
          <p:nvPr/>
        </p:nvSpPr>
        <p:spPr>
          <a:xfrm>
            <a:off x="4524646" y="1023868"/>
            <a:ext cx="6377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5400" b="1" dirty="0"/>
              <a:t>KPIs – </a:t>
            </a:r>
            <a:r>
              <a:rPr lang="sv-SE" sz="5400" b="1" i="1" dirty="0" err="1"/>
              <a:t>eye</a:t>
            </a:r>
            <a:r>
              <a:rPr lang="sv-SE" sz="5400" b="1" i="1" dirty="0"/>
              <a:t> on the ball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8B8394E1-5425-4E82-5802-1C1B8848C37E}"/>
              </a:ext>
            </a:extLst>
          </p:cNvPr>
          <p:cNvSpPr/>
          <p:nvPr/>
        </p:nvSpPr>
        <p:spPr>
          <a:xfrm>
            <a:off x="4862945" y="4100945"/>
            <a:ext cx="4461164" cy="394855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0033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66FA2-1483-BE63-2736-2235ED8EA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BC187EE-3F57-342E-59FA-7F5C2AA9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566" y="1123837"/>
            <a:ext cx="3341209" cy="4601183"/>
          </a:xfrm>
        </p:spPr>
        <p:txBody>
          <a:bodyPr>
            <a:normAutofit/>
          </a:bodyPr>
          <a:lstStyle/>
          <a:p>
            <a:r>
              <a:rPr lang="nb-NO" sz="4000" b="1" dirty="0"/>
              <a:t>Start with the big orders</a:t>
            </a:r>
            <a:endParaRPr lang="nb-NO" sz="1800" dirty="0"/>
          </a:p>
        </p:txBody>
      </p:sp>
      <p:pic>
        <p:nvPicPr>
          <p:cNvPr id="6" name="Bilde 5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D726ED5A-C4D6-924C-6B60-33C5858928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76" y="970084"/>
            <a:ext cx="3209967" cy="1107985"/>
          </a:xfrm>
          <a:prstGeom prst="rect">
            <a:avLst/>
          </a:prstGeom>
        </p:spPr>
      </p:pic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8AE90011-7ABD-3005-E26A-0B81E850B23B}"/>
              </a:ext>
            </a:extLst>
          </p:cNvPr>
          <p:cNvGraphicFramePr>
            <a:graphicFrameLocks noGrp="1"/>
          </p:cNvGraphicFramePr>
          <p:nvPr/>
        </p:nvGraphicFramePr>
        <p:xfrm>
          <a:off x="3591616" y="2337308"/>
          <a:ext cx="8115555" cy="217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1475">
                  <a:extLst>
                    <a:ext uri="{9D8B030D-6E8A-4147-A177-3AD203B41FA5}">
                      <a16:colId xmlns:a16="http://schemas.microsoft.com/office/drawing/2014/main" val="2629450647"/>
                    </a:ext>
                  </a:extLst>
                </a:gridCol>
                <a:gridCol w="972416">
                  <a:extLst>
                    <a:ext uri="{9D8B030D-6E8A-4147-A177-3AD203B41FA5}">
                      <a16:colId xmlns:a16="http://schemas.microsoft.com/office/drawing/2014/main" val="1499717504"/>
                    </a:ext>
                  </a:extLst>
                </a:gridCol>
                <a:gridCol w="972416">
                  <a:extLst>
                    <a:ext uri="{9D8B030D-6E8A-4147-A177-3AD203B41FA5}">
                      <a16:colId xmlns:a16="http://schemas.microsoft.com/office/drawing/2014/main" val="971244828"/>
                    </a:ext>
                  </a:extLst>
                </a:gridCol>
                <a:gridCol w="972416">
                  <a:extLst>
                    <a:ext uri="{9D8B030D-6E8A-4147-A177-3AD203B41FA5}">
                      <a16:colId xmlns:a16="http://schemas.microsoft.com/office/drawing/2014/main" val="3898287183"/>
                    </a:ext>
                  </a:extLst>
                </a:gridCol>
                <a:gridCol w="972416">
                  <a:extLst>
                    <a:ext uri="{9D8B030D-6E8A-4147-A177-3AD203B41FA5}">
                      <a16:colId xmlns:a16="http://schemas.microsoft.com/office/drawing/2014/main" val="1519087012"/>
                    </a:ext>
                  </a:extLst>
                </a:gridCol>
                <a:gridCol w="972416">
                  <a:extLst>
                    <a:ext uri="{9D8B030D-6E8A-4147-A177-3AD203B41FA5}">
                      <a16:colId xmlns:a16="http://schemas.microsoft.com/office/drawing/2014/main" val="1026827985"/>
                    </a:ext>
                  </a:extLst>
                </a:gridCol>
                <a:gridCol w="822212">
                  <a:extLst>
                    <a:ext uri="{9D8B030D-6E8A-4147-A177-3AD203B41FA5}">
                      <a16:colId xmlns:a16="http://schemas.microsoft.com/office/drawing/2014/main" val="1878352581"/>
                    </a:ext>
                  </a:extLst>
                </a:gridCol>
                <a:gridCol w="1209788">
                  <a:extLst>
                    <a:ext uri="{9D8B030D-6E8A-4147-A177-3AD203B41FA5}">
                      <a16:colId xmlns:a16="http://schemas.microsoft.com/office/drawing/2014/main" val="45296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Namsos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Steinkjer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Verdal</a:t>
                      </a:r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Verran</a:t>
                      </a:r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Levanger</a:t>
                      </a:r>
                      <a:endParaRPr lang="nb-NO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Sum m</a:t>
                      </a:r>
                      <a:r>
                        <a:rPr lang="nb-NO" sz="1400" baseline="30000" dirty="0"/>
                        <a:t>3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Sum %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9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Prime grade </a:t>
                      </a:r>
                      <a:r>
                        <a:rPr lang="nb-NO" sz="1400" dirty="0" err="1"/>
                        <a:t>pulpwood</a:t>
                      </a:r>
                      <a:endParaRPr lang="nb-NO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7 500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7 500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47 %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7782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/>
                        <a:t>Sawlogs</a:t>
                      </a:r>
                      <a:endParaRPr lang="nb-NO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2 500</a:t>
                      </a:r>
                      <a:endParaRPr lang="nb-NO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3 000</a:t>
                      </a:r>
                      <a:endParaRPr lang="nb-NO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7 500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b="1" dirty="0"/>
                        <a:t>47 %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8105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Second grade </a:t>
                      </a:r>
                      <a:r>
                        <a:rPr lang="nb-NO" sz="1400" dirty="0" err="1"/>
                        <a:t>pulpwood</a:t>
                      </a:r>
                      <a:endParaRPr lang="nb-NO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1 000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1 000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6 %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624838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r>
                        <a:rPr lang="nb-NO" sz="2000" dirty="0"/>
                        <a:t>Sum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16 000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m</a:t>
                      </a:r>
                      <a:r>
                        <a:rPr lang="nb-NO" sz="1600" baseline="30000" dirty="0"/>
                        <a:t>3</a:t>
                      </a:r>
                      <a:r>
                        <a:rPr lang="nb-NO" sz="1600" dirty="0"/>
                        <a:t>/</a:t>
                      </a:r>
                      <a:r>
                        <a:rPr lang="nb-NO" sz="1600" dirty="0" err="1"/>
                        <a:t>month</a:t>
                      </a:r>
                      <a:endParaRPr lang="nb-NO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9078485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A79D2EAB-1862-B6E4-00D1-A36DF275FE96}"/>
              </a:ext>
            </a:extLst>
          </p:cNvPr>
          <p:cNvSpPr txBox="1"/>
          <p:nvPr/>
        </p:nvSpPr>
        <p:spPr>
          <a:xfrm>
            <a:off x="3591616" y="1123837"/>
            <a:ext cx="64395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/>
              <a:t>1. </a:t>
            </a:r>
            <a:r>
              <a:rPr lang="sv-SE" sz="4000" b="1" dirty="0" err="1"/>
              <a:t>Fulfilling</a:t>
            </a:r>
            <a:r>
              <a:rPr lang="sv-SE" sz="4000" b="1" dirty="0"/>
              <a:t> </a:t>
            </a:r>
            <a:r>
              <a:rPr lang="sv-SE" sz="4000" b="1" dirty="0" err="1"/>
              <a:t>production</a:t>
            </a:r>
            <a:r>
              <a:rPr lang="sv-SE" sz="4000" b="1" dirty="0"/>
              <a:t> </a:t>
            </a:r>
            <a:r>
              <a:rPr lang="sv-SE" sz="4000" b="1" dirty="0" err="1"/>
              <a:t>goals</a:t>
            </a:r>
            <a:endParaRPr lang="sv-SE" sz="4000" b="1" dirty="0"/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95BA1683-E838-9F17-E098-65819FE1E931}"/>
              </a:ext>
            </a:extLst>
          </p:cNvPr>
          <p:cNvSpPr/>
          <p:nvPr/>
        </p:nvSpPr>
        <p:spPr>
          <a:xfrm>
            <a:off x="8674872" y="2782956"/>
            <a:ext cx="811033" cy="405516"/>
          </a:xfrm>
          <a:prstGeom prst="ellips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50CC6CB0-F19E-C838-922B-8732287135A2}"/>
              </a:ext>
            </a:extLst>
          </p:cNvPr>
          <p:cNvSpPr/>
          <p:nvPr/>
        </p:nvSpPr>
        <p:spPr>
          <a:xfrm>
            <a:off x="5777949" y="3221670"/>
            <a:ext cx="901148" cy="405516"/>
          </a:xfrm>
          <a:prstGeom prst="ellips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5936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BE05E-FD06-1C49-8280-8806C07EF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3157B103-C97B-02A8-38A3-B6FF2EEFF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566" y="1123837"/>
            <a:ext cx="3341209" cy="4601183"/>
          </a:xfrm>
        </p:spPr>
        <p:txBody>
          <a:bodyPr>
            <a:normAutofit/>
          </a:bodyPr>
          <a:lstStyle/>
          <a:p>
            <a:r>
              <a:rPr lang="nb-NO" sz="3200" dirty="0"/>
              <a:t>1100 sites</a:t>
            </a:r>
            <a:br>
              <a:rPr lang="nb-NO" sz="3200" dirty="0"/>
            </a:br>
            <a:r>
              <a:rPr lang="nb-NO" sz="3200" i="1" dirty="0"/>
              <a:t>- know your wood</a:t>
            </a:r>
          </a:p>
        </p:txBody>
      </p:sp>
      <p:pic>
        <p:nvPicPr>
          <p:cNvPr id="6" name="Bilde 5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E682EAF9-E2BA-BF6C-AF5A-901C550644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76" y="970084"/>
            <a:ext cx="3209967" cy="1107985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C2728844-0268-7701-2B7E-8E002AC7C618}"/>
              </a:ext>
            </a:extLst>
          </p:cNvPr>
          <p:cNvSpPr txBox="1"/>
          <p:nvPr/>
        </p:nvSpPr>
        <p:spPr>
          <a:xfrm>
            <a:off x="3644966" y="927612"/>
            <a:ext cx="64395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/>
              <a:t>1. </a:t>
            </a:r>
            <a:r>
              <a:rPr lang="sv-SE" sz="4000" b="1" dirty="0" err="1"/>
              <a:t>Fulfilling</a:t>
            </a:r>
            <a:r>
              <a:rPr lang="sv-SE" sz="4000" b="1" dirty="0"/>
              <a:t> </a:t>
            </a:r>
            <a:r>
              <a:rPr lang="sv-SE" sz="4000" b="1" dirty="0" err="1"/>
              <a:t>production</a:t>
            </a:r>
            <a:r>
              <a:rPr lang="sv-SE" sz="4000" b="1" dirty="0"/>
              <a:t> </a:t>
            </a:r>
            <a:r>
              <a:rPr lang="sv-SE" sz="4000" b="1" dirty="0" err="1"/>
              <a:t>goals</a:t>
            </a:r>
            <a:endParaRPr lang="sv-SE" sz="4000" b="1" dirty="0"/>
          </a:p>
        </p:txBody>
      </p:sp>
      <p:pic>
        <p:nvPicPr>
          <p:cNvPr id="8" name="Bilde 2">
            <a:extLst>
              <a:ext uri="{FF2B5EF4-FFF2-40B4-BE49-F238E27FC236}">
                <a16:creationId xmlns:a16="http://schemas.microsoft.com/office/drawing/2014/main" id="{5AAF55CA-D123-6E75-3BB8-0A2034D098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3313" y="2053959"/>
            <a:ext cx="3362493" cy="167542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Bilde 3">
            <a:extLst>
              <a:ext uri="{FF2B5EF4-FFF2-40B4-BE49-F238E27FC236}">
                <a16:creationId xmlns:a16="http://schemas.microsoft.com/office/drawing/2014/main" id="{36D3264A-1EC3-1759-E29F-BD359750A0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3313" y="4348043"/>
            <a:ext cx="3369055" cy="16884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Bilde 4">
            <a:extLst>
              <a:ext uri="{FF2B5EF4-FFF2-40B4-BE49-F238E27FC236}">
                <a16:creationId xmlns:a16="http://schemas.microsoft.com/office/drawing/2014/main" id="{2DDB7160-D488-686A-9769-03F24F19C79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66" y="2685040"/>
            <a:ext cx="4035903" cy="24201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TekstSylinder 5">
            <a:extLst>
              <a:ext uri="{FF2B5EF4-FFF2-40B4-BE49-F238E27FC236}">
                <a16:creationId xmlns:a16="http://schemas.microsoft.com/office/drawing/2014/main" id="{61825252-E6F3-DDD2-2B9C-2934FFC8AC7A}"/>
              </a:ext>
            </a:extLst>
          </p:cNvPr>
          <p:cNvSpPr txBox="1"/>
          <p:nvPr/>
        </p:nvSpPr>
        <p:spPr>
          <a:xfrm>
            <a:off x="3062679" y="1854043"/>
            <a:ext cx="5242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750-800 m</a:t>
            </a:r>
            <a:r>
              <a:rPr lang="nb-NO" sz="2400" b="1" baseline="30000" dirty="0"/>
              <a:t>3</a:t>
            </a:r>
            <a:r>
              <a:rPr lang="nb-NO" sz="2400" b="1" dirty="0"/>
              <a:t>/site</a:t>
            </a:r>
          </a:p>
          <a:p>
            <a:pPr algn="ctr"/>
            <a:r>
              <a:rPr lang="nb-NO" sz="2400" b="1" dirty="0"/>
              <a:t>Many small, few large</a:t>
            </a:r>
          </a:p>
        </p:txBody>
      </p:sp>
      <p:sp>
        <p:nvSpPr>
          <p:cNvPr id="12" name="TekstSylinder 6">
            <a:extLst>
              <a:ext uri="{FF2B5EF4-FFF2-40B4-BE49-F238E27FC236}">
                <a16:creationId xmlns:a16="http://schemas.microsoft.com/office/drawing/2014/main" id="{E7704392-A1EA-ECC5-E87B-93CCD2678056}"/>
              </a:ext>
            </a:extLst>
          </p:cNvPr>
          <p:cNvSpPr txBox="1"/>
          <p:nvPr/>
        </p:nvSpPr>
        <p:spPr>
          <a:xfrm>
            <a:off x="8043596" y="1610069"/>
            <a:ext cx="3754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40-60% sawlogs</a:t>
            </a:r>
          </a:p>
        </p:txBody>
      </p:sp>
      <p:sp>
        <p:nvSpPr>
          <p:cNvPr id="13" name="TekstSylinder 7">
            <a:extLst>
              <a:ext uri="{FF2B5EF4-FFF2-40B4-BE49-F238E27FC236}">
                <a16:creationId xmlns:a16="http://schemas.microsoft.com/office/drawing/2014/main" id="{095F501C-765D-5CE4-B326-E821441188D9}"/>
              </a:ext>
            </a:extLst>
          </p:cNvPr>
          <p:cNvSpPr txBox="1"/>
          <p:nvPr/>
        </p:nvSpPr>
        <p:spPr>
          <a:xfrm>
            <a:off x="8043596" y="3947933"/>
            <a:ext cx="4120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Production rates (110-170 m</a:t>
            </a:r>
            <a:r>
              <a:rPr lang="nb-NO" sz="2000" b="1" baseline="30000" dirty="0"/>
              <a:t>3</a:t>
            </a:r>
            <a:r>
              <a:rPr lang="nb-NO" sz="2000" b="1" dirty="0"/>
              <a:t>/day)</a:t>
            </a:r>
          </a:p>
        </p:txBody>
      </p:sp>
    </p:spTree>
    <p:extLst>
      <p:ext uri="{BB962C8B-B14F-4D97-AF65-F5344CB8AC3E}">
        <p14:creationId xmlns:p14="http://schemas.microsoft.com/office/powerpoint/2010/main" val="4262532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9DD22-615D-0CFC-D6E7-83CD64727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361FEC-6BF4-66C0-6A0F-AEF45BB9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65891"/>
            <a:ext cx="3512817" cy="4612612"/>
          </a:xfrm>
        </p:spPr>
        <p:txBody>
          <a:bodyPr anchor="t">
            <a:normAutofit/>
          </a:bodyPr>
          <a:lstStyle/>
          <a:p>
            <a:r>
              <a:rPr lang="nb-NO" b="1" dirty="0"/>
              <a:t>Vary </a:t>
            </a:r>
            <a:r>
              <a:rPr lang="nb-NO" dirty="0"/>
              <a:t>your filter </a:t>
            </a:r>
            <a:br>
              <a:rPr lang="nb-NO" dirty="0"/>
            </a:br>
            <a:r>
              <a:rPr lang="nb-NO" dirty="0"/>
              <a:t>and </a:t>
            </a:r>
            <a:br>
              <a:rPr lang="nb-NO" b="1" dirty="0"/>
            </a:br>
            <a:r>
              <a:rPr lang="nb-NO" b="1" dirty="0"/>
              <a:t>Watch </a:t>
            </a:r>
            <a:r>
              <a:rPr lang="nb-NO" dirty="0"/>
              <a:t>the map</a:t>
            </a:r>
            <a:br>
              <a:rPr lang="nb-NO" dirty="0"/>
            </a:br>
            <a:br>
              <a:rPr lang="nb-NO" sz="2800" dirty="0"/>
            </a:br>
            <a:r>
              <a:rPr lang="nb-NO" sz="2200" dirty="0"/>
              <a:t>- how far to the next </a:t>
            </a:r>
            <a:r>
              <a:rPr lang="nb-NO" sz="2200" i="1" dirty="0"/>
              <a:t>right site</a:t>
            </a:r>
            <a:r>
              <a:rPr lang="nb-NO" sz="2200" dirty="0"/>
              <a:t>?</a:t>
            </a:r>
            <a:br>
              <a:rPr lang="nb-NO" sz="2200" dirty="0"/>
            </a:br>
            <a:r>
              <a:rPr lang="nb-NO" sz="2200" dirty="0"/>
              <a:t>- can you find clusters?</a:t>
            </a:r>
            <a:br>
              <a:rPr lang="nb-NO" sz="2200" dirty="0"/>
            </a:br>
            <a:br>
              <a:rPr lang="nb-NO" sz="2200" dirty="0"/>
            </a:br>
            <a:br>
              <a:rPr lang="nb-NO" sz="2200" dirty="0"/>
            </a:br>
            <a:br>
              <a:rPr lang="nb-NO" sz="2800" dirty="0"/>
            </a:br>
            <a:br>
              <a:rPr lang="nb-NO" sz="2800" dirty="0"/>
            </a:br>
            <a:endParaRPr lang="nb-NO" dirty="0"/>
          </a:p>
        </p:txBody>
      </p:sp>
      <p:pic>
        <p:nvPicPr>
          <p:cNvPr id="5" name="Bilde 4" descr="Et bilde som inneholder tekst, skjermbilde, nummer&#10;&#10;KI-generert innhold kan være feil.">
            <a:extLst>
              <a:ext uri="{FF2B5EF4-FFF2-40B4-BE49-F238E27FC236}">
                <a16:creationId xmlns:a16="http://schemas.microsoft.com/office/drawing/2014/main" id="{99F24C4A-F21F-10C1-60D4-4D52CFF08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8077" y="750498"/>
            <a:ext cx="5886818" cy="53570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5BEFFFDA-5C56-2A6E-3664-9659767BC0B5}"/>
              </a:ext>
            </a:extLst>
          </p:cNvPr>
          <p:cNvCxnSpPr/>
          <p:nvPr/>
        </p:nvCxnSpPr>
        <p:spPr>
          <a:xfrm>
            <a:off x="4694710" y="970737"/>
            <a:ext cx="0" cy="96577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947A439-3D0B-5678-B83F-E4D7D6B076ED}"/>
              </a:ext>
            </a:extLst>
          </p:cNvPr>
          <p:cNvSpPr txBox="1"/>
          <p:nvPr/>
        </p:nvSpPr>
        <p:spPr>
          <a:xfrm>
            <a:off x="3569421" y="1161234"/>
            <a:ext cx="987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</a:rPr>
              <a:t>filter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5BADA81-8AFE-3715-D2F8-4C0C4927E469}"/>
              </a:ext>
            </a:extLst>
          </p:cNvPr>
          <p:cNvSpPr txBox="1"/>
          <p:nvPr/>
        </p:nvSpPr>
        <p:spPr>
          <a:xfrm>
            <a:off x="5598169" y="165723"/>
            <a:ext cx="843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133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C79805A-E64F-23AF-5E7A-315F289B575A}"/>
              </a:ext>
            </a:extLst>
          </p:cNvPr>
          <p:cNvSpPr txBox="1"/>
          <p:nvPr/>
        </p:nvSpPr>
        <p:spPr>
          <a:xfrm>
            <a:off x="8949405" y="165723"/>
            <a:ext cx="963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47%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6D3A767-76C9-A94C-80A4-9A0D267F3EAB}"/>
              </a:ext>
            </a:extLst>
          </p:cNvPr>
          <p:cNvSpPr txBox="1"/>
          <p:nvPr/>
        </p:nvSpPr>
        <p:spPr>
          <a:xfrm>
            <a:off x="6550511" y="165723"/>
            <a:ext cx="763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5-6</a:t>
            </a:r>
          </a:p>
        </p:txBody>
      </p:sp>
      <p:cxnSp>
        <p:nvCxnSpPr>
          <p:cNvPr id="11" name="Rett pilkobling 7">
            <a:extLst>
              <a:ext uri="{FF2B5EF4-FFF2-40B4-BE49-F238E27FC236}">
                <a16:creationId xmlns:a16="http://schemas.microsoft.com/office/drawing/2014/main" id="{4BE441C8-9269-FF43-E977-398BA6DEC6AE}"/>
              </a:ext>
            </a:extLst>
          </p:cNvPr>
          <p:cNvCxnSpPr>
            <a:cxnSpLocks/>
          </p:cNvCxnSpPr>
          <p:nvPr/>
        </p:nvCxnSpPr>
        <p:spPr>
          <a:xfrm>
            <a:off x="4969746" y="1179497"/>
            <a:ext cx="0" cy="65232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7">
            <a:extLst>
              <a:ext uri="{FF2B5EF4-FFF2-40B4-BE49-F238E27FC236}">
                <a16:creationId xmlns:a16="http://schemas.microsoft.com/office/drawing/2014/main" id="{B54505DB-DD77-DBAC-4C24-0534319A9D4B}"/>
              </a:ext>
            </a:extLst>
          </p:cNvPr>
          <p:cNvCxnSpPr>
            <a:cxnSpLocks/>
          </p:cNvCxnSpPr>
          <p:nvPr/>
        </p:nvCxnSpPr>
        <p:spPr>
          <a:xfrm>
            <a:off x="5228826" y="1284181"/>
            <a:ext cx="0" cy="44658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865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67D7A-2EC2-59D6-1403-BCC8060C8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C068FD98-2960-810A-1137-C183AD094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61702"/>
            <a:ext cx="3341209" cy="4601183"/>
          </a:xfrm>
        </p:spPr>
        <p:txBody>
          <a:bodyPr>
            <a:normAutofit/>
          </a:bodyPr>
          <a:lstStyle/>
          <a:p>
            <a:r>
              <a:rPr lang="nb-NO" sz="2000" b="1" dirty="0"/>
              <a:t>How far ahead can you plan?</a:t>
            </a:r>
            <a:br>
              <a:rPr lang="nb-NO" sz="2000" b="1" dirty="0"/>
            </a:br>
            <a:r>
              <a:rPr lang="nb-NO" sz="2000" b="1" dirty="0"/>
              <a:t>- it depends on the season:</a:t>
            </a:r>
            <a:br>
              <a:rPr lang="nb-NO" sz="2000" b="1" dirty="0"/>
            </a:br>
            <a:br>
              <a:rPr lang="nb-NO" sz="2000" b="1" dirty="0"/>
            </a:br>
            <a:br>
              <a:rPr lang="nb-NO" sz="1400" dirty="0"/>
            </a:br>
            <a:r>
              <a:rPr lang="nb-NO" sz="1400" dirty="0"/>
              <a:t>Stable periods (mid-winter, mid-summer)</a:t>
            </a:r>
            <a:br>
              <a:rPr lang="nb-NO" sz="1400" dirty="0"/>
            </a:br>
            <a:r>
              <a:rPr lang="nb-NO" sz="1400" dirty="0"/>
              <a:t>	- up to 4 weeks</a:t>
            </a:r>
            <a:br>
              <a:rPr lang="nb-NO" sz="1400" dirty="0"/>
            </a:br>
            <a:r>
              <a:rPr lang="nb-NO" sz="1400" dirty="0"/>
              <a:t>Less predictable periods (spring thaw, fall rain)</a:t>
            </a:r>
            <a:br>
              <a:rPr lang="nb-NO" sz="1400" dirty="0"/>
            </a:br>
            <a:r>
              <a:rPr lang="nb-NO" sz="1400" dirty="0"/>
              <a:t>	- up to 2 weeks</a:t>
            </a:r>
            <a:br>
              <a:rPr lang="nb-NO" sz="1400" dirty="0"/>
            </a:br>
            <a:br>
              <a:rPr lang="nb-NO" sz="1400" dirty="0"/>
            </a:br>
            <a:br>
              <a:rPr lang="nb-NO" sz="1400" dirty="0"/>
            </a:br>
            <a:r>
              <a:rPr lang="nb-NO" sz="2000" b="1" dirty="0"/>
              <a:t>Safe or gamble?</a:t>
            </a:r>
            <a:br>
              <a:rPr lang="nb-NO" sz="2000" b="1" dirty="0"/>
            </a:br>
            <a:r>
              <a:rPr lang="nb-NO" sz="1400" dirty="0"/>
              <a:t>- save your best sites til you need them</a:t>
            </a:r>
          </a:p>
        </p:txBody>
      </p:sp>
      <p:pic>
        <p:nvPicPr>
          <p:cNvPr id="6" name="Bilde 5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4163BB94-542F-116B-6564-620CDAD0D5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42" y="880034"/>
            <a:ext cx="3209967" cy="1107985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EEA56211-FD7B-399C-AC9F-B42D9E60B8BD}"/>
              </a:ext>
            </a:extLst>
          </p:cNvPr>
          <p:cNvSpPr txBox="1"/>
          <p:nvPr/>
        </p:nvSpPr>
        <p:spPr>
          <a:xfrm>
            <a:off x="3551860" y="854171"/>
            <a:ext cx="85842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/>
              <a:t>2) </a:t>
            </a:r>
            <a:r>
              <a:rPr lang="sv-SE" sz="4000" b="1" dirty="0" err="1"/>
              <a:t>Avoiding</a:t>
            </a:r>
            <a:r>
              <a:rPr lang="sv-SE" sz="4000" b="1" dirty="0"/>
              <a:t> risk  for </a:t>
            </a:r>
            <a:r>
              <a:rPr lang="sv-SE" sz="4000" b="1" dirty="0" err="1"/>
              <a:t>ground</a:t>
            </a:r>
            <a:r>
              <a:rPr lang="sv-SE" sz="4000" b="1" dirty="0"/>
              <a:t> </a:t>
            </a:r>
            <a:r>
              <a:rPr lang="sv-SE" sz="4000" b="1" dirty="0" err="1"/>
              <a:t>damage</a:t>
            </a:r>
            <a:r>
              <a:rPr lang="sv-SE" sz="4000" b="1" dirty="0"/>
              <a:t>  </a:t>
            </a:r>
          </a:p>
          <a:p>
            <a:r>
              <a:rPr lang="sv-SE" sz="4000" b="1" dirty="0"/>
              <a:t>(</a:t>
            </a:r>
            <a:r>
              <a:rPr lang="sv-SE" sz="4000" b="1" dirty="0" err="1"/>
              <a:t>watch</a:t>
            </a:r>
            <a:r>
              <a:rPr lang="sv-SE" sz="4000" b="1" dirty="0"/>
              <a:t> the </a:t>
            </a:r>
            <a:r>
              <a:rPr lang="sv-SE" sz="4000" b="1" dirty="0" err="1"/>
              <a:t>weather</a:t>
            </a:r>
            <a:r>
              <a:rPr lang="sv-SE" sz="4000" b="1" dirty="0"/>
              <a:t> and </a:t>
            </a:r>
            <a:r>
              <a:rPr lang="sv-SE" sz="4000" b="1" dirty="0" err="1"/>
              <a:t>think</a:t>
            </a:r>
            <a:r>
              <a:rPr lang="sv-SE" sz="4000" b="1" dirty="0"/>
              <a:t> </a:t>
            </a:r>
            <a:r>
              <a:rPr lang="sv-SE" sz="4000" b="1" dirty="0" err="1"/>
              <a:t>ahead</a:t>
            </a:r>
            <a:r>
              <a:rPr lang="sv-SE" sz="4000" b="1" dirty="0"/>
              <a:t>) 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761EDA2-BE7F-34BF-1148-EF1A8C1F42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69992" y="2460465"/>
            <a:ext cx="6471561" cy="1323439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81C3F9F8-0D88-8D53-E82F-D15AA6513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992" y="3978576"/>
            <a:ext cx="6573837" cy="2262389"/>
          </a:xfrm>
          <a:prstGeom prst="rect">
            <a:avLst/>
          </a:prstGeom>
        </p:spPr>
      </p:pic>
      <p:cxnSp>
        <p:nvCxnSpPr>
          <p:cNvPr id="12" name="Rett pilkobling 7">
            <a:extLst>
              <a:ext uri="{FF2B5EF4-FFF2-40B4-BE49-F238E27FC236}">
                <a16:creationId xmlns:a16="http://schemas.microsoft.com/office/drawing/2014/main" id="{F2AF47F6-D077-2645-636D-52E9D153C59C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244132" y="3122185"/>
            <a:ext cx="1125860" cy="674033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kobling 7">
            <a:extLst>
              <a:ext uri="{FF2B5EF4-FFF2-40B4-BE49-F238E27FC236}">
                <a16:creationId xmlns:a16="http://schemas.microsoft.com/office/drawing/2014/main" id="{EB1DCB6D-2270-68D6-002D-1619FBE3543B}"/>
              </a:ext>
            </a:extLst>
          </p:cNvPr>
          <p:cNvCxnSpPr>
            <a:cxnSpLocks/>
          </p:cNvCxnSpPr>
          <p:nvPr/>
        </p:nvCxnSpPr>
        <p:spPr>
          <a:xfrm>
            <a:off x="3244132" y="4267200"/>
            <a:ext cx="1061168" cy="38862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115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C5626-DB49-6879-0906-867566172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4E5F99A2-E7C6-CA0B-B33A-552894FD3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63" y="1847212"/>
            <a:ext cx="3341209" cy="4601183"/>
          </a:xfrm>
        </p:spPr>
        <p:txBody>
          <a:bodyPr>
            <a:normAutofit/>
          </a:bodyPr>
          <a:lstStyle/>
          <a:p>
            <a:r>
              <a:rPr lang="nb-NO" sz="2800" b="1" dirty="0"/>
              <a:t>Clustering of sites </a:t>
            </a:r>
            <a:br>
              <a:rPr lang="nb-NO" sz="2000" b="1" dirty="0"/>
            </a:br>
            <a:r>
              <a:rPr lang="nb-NO" sz="2000" dirty="0"/>
              <a:t>- </a:t>
            </a:r>
            <a:r>
              <a:rPr lang="nb-NO" sz="1600" dirty="0"/>
              <a:t>reduces relocation km per 1000 m</a:t>
            </a:r>
            <a:r>
              <a:rPr lang="nb-NO" sz="1600" baseline="30000" dirty="0"/>
              <a:t>3</a:t>
            </a:r>
            <a:br>
              <a:rPr lang="nb-NO" sz="1600" baseline="30000" dirty="0"/>
            </a:br>
            <a:br>
              <a:rPr lang="nb-NO" sz="1600" baseline="30000" dirty="0"/>
            </a:br>
            <a:br>
              <a:rPr lang="nb-NO" sz="1600" baseline="30000" dirty="0"/>
            </a:br>
            <a:r>
              <a:rPr lang="nb-NO" sz="2400" baseline="30000" dirty="0"/>
              <a:t>otherwise:</a:t>
            </a:r>
            <a:br>
              <a:rPr lang="nb-NO" sz="1600" dirty="0"/>
            </a:br>
            <a:r>
              <a:rPr lang="nb-NO" sz="1600" dirty="0"/>
              <a:t>- clusters for stable weather; same BC</a:t>
            </a:r>
            <a:br>
              <a:rPr lang="nb-NO" sz="1600" dirty="0"/>
            </a:br>
            <a:r>
              <a:rPr lang="nb-NO" sz="1600" dirty="0"/>
              <a:t>- clusters for instable weather; mixed BC</a:t>
            </a:r>
            <a:br>
              <a:rPr lang="nb-NO" sz="1600" b="1" dirty="0"/>
            </a:br>
            <a:br>
              <a:rPr lang="nb-NO" sz="2000" b="1" dirty="0"/>
            </a:br>
            <a:br>
              <a:rPr lang="nb-NO" sz="1800" dirty="0"/>
            </a:br>
            <a:endParaRPr lang="nb-NO" sz="2000" b="1" dirty="0"/>
          </a:p>
        </p:txBody>
      </p:sp>
      <p:pic>
        <p:nvPicPr>
          <p:cNvPr id="6" name="Bilde 5" descr="Et bilde som inneholder tekst, Font, Grafikk, logo&#10;&#10;KI-generert innhold kan være feil.">
            <a:extLst>
              <a:ext uri="{FF2B5EF4-FFF2-40B4-BE49-F238E27FC236}">
                <a16:creationId xmlns:a16="http://schemas.microsoft.com/office/drawing/2014/main" id="{8A3ECA37-AF4C-4BE8-B5D2-645E52AD9A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74" y="970083"/>
            <a:ext cx="3209967" cy="1107985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6BF51655-7601-7936-D12B-6F87F58B3FA8}"/>
              </a:ext>
            </a:extLst>
          </p:cNvPr>
          <p:cNvSpPr txBox="1"/>
          <p:nvPr/>
        </p:nvSpPr>
        <p:spPr>
          <a:xfrm>
            <a:off x="3742358" y="629833"/>
            <a:ext cx="80053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/>
              <a:t>3) </a:t>
            </a:r>
            <a:r>
              <a:rPr lang="sv-SE" sz="4000" b="1" dirty="0" err="1"/>
              <a:t>Effective</a:t>
            </a:r>
            <a:r>
              <a:rPr lang="sv-SE" sz="4000" b="1" dirty="0"/>
              <a:t> </a:t>
            </a:r>
            <a:r>
              <a:rPr lang="sv-SE" sz="4000" b="1" dirty="0" err="1"/>
              <a:t>relocation</a:t>
            </a:r>
            <a:r>
              <a:rPr lang="sv-SE" sz="4000" b="1" dirty="0"/>
              <a:t> </a:t>
            </a:r>
          </a:p>
          <a:p>
            <a:r>
              <a:rPr lang="sv-SE" sz="4000" b="1" dirty="0"/>
              <a:t>- </a:t>
            </a:r>
            <a:r>
              <a:rPr lang="sv-SE" sz="4000" b="1" dirty="0" err="1"/>
              <a:t>when</a:t>
            </a:r>
            <a:r>
              <a:rPr lang="sv-SE" sz="4000" b="1" dirty="0"/>
              <a:t> </a:t>
            </a:r>
            <a:r>
              <a:rPr lang="sv-SE" sz="4000" b="1" dirty="0" err="1"/>
              <a:t>can</a:t>
            </a:r>
            <a:r>
              <a:rPr lang="sv-SE" sz="4000" b="1" dirty="0"/>
              <a:t> </a:t>
            </a:r>
            <a:r>
              <a:rPr lang="sv-SE" sz="4000" b="1" dirty="0" err="1"/>
              <a:t>you</a:t>
            </a:r>
            <a:r>
              <a:rPr lang="sv-SE" sz="4000" b="1" dirty="0"/>
              <a:t> make a long </a:t>
            </a:r>
            <a:r>
              <a:rPr lang="sv-SE" sz="4000" b="1" dirty="0" err="1"/>
              <a:t>move</a:t>
            </a:r>
            <a:r>
              <a:rPr lang="sv-SE" sz="4000" b="1" dirty="0"/>
              <a:t>?</a:t>
            </a:r>
          </a:p>
        </p:txBody>
      </p:sp>
      <p:pic>
        <p:nvPicPr>
          <p:cNvPr id="4" name="Plassholder for innhold 5">
            <a:extLst>
              <a:ext uri="{FF2B5EF4-FFF2-40B4-BE49-F238E27FC236}">
                <a16:creationId xmlns:a16="http://schemas.microsoft.com/office/drawing/2014/main" id="{FCEB5BC8-59C4-4777-72F1-8C1928585C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90219" y="2078068"/>
            <a:ext cx="1256361" cy="3894034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82621CD-8CA1-F8B5-E53C-2F59317663FF}"/>
              </a:ext>
            </a:extLst>
          </p:cNvPr>
          <p:cNvSpPr txBox="1"/>
          <p:nvPr/>
        </p:nvSpPr>
        <p:spPr>
          <a:xfrm>
            <a:off x="9916722" y="2119330"/>
            <a:ext cx="146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FF0000"/>
                </a:solidFill>
              </a:rPr>
              <a:t>Spring </a:t>
            </a:r>
            <a:r>
              <a:rPr lang="nb-NO" b="1" dirty="0" err="1">
                <a:solidFill>
                  <a:srgbClr val="FF0000"/>
                </a:solidFill>
              </a:rPr>
              <a:t>thaw</a:t>
            </a:r>
            <a:r>
              <a:rPr lang="nb-NO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43F4B7A-853C-B651-F125-13AE8672F5B8}"/>
              </a:ext>
            </a:extLst>
          </p:cNvPr>
          <p:cNvSpPr txBox="1"/>
          <p:nvPr/>
        </p:nvSpPr>
        <p:spPr>
          <a:xfrm>
            <a:off x="10099473" y="4091472"/>
            <a:ext cx="1061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FFC000"/>
                </a:solidFill>
              </a:rPr>
              <a:t>Fall </a:t>
            </a:r>
            <a:r>
              <a:rPr lang="nb-NO" b="1" dirty="0" err="1">
                <a:solidFill>
                  <a:srgbClr val="FFC000"/>
                </a:solidFill>
              </a:rPr>
              <a:t>rain</a:t>
            </a:r>
            <a:r>
              <a:rPr lang="nb-NO" b="1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085810DF-2454-8567-1167-EA955DAB4BAF}"/>
              </a:ext>
            </a:extLst>
          </p:cNvPr>
          <p:cNvSpPr/>
          <p:nvPr/>
        </p:nvSpPr>
        <p:spPr>
          <a:xfrm>
            <a:off x="10184686" y="2488662"/>
            <a:ext cx="1061894" cy="99287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2">
            <a:extLst>
              <a:ext uri="{FF2B5EF4-FFF2-40B4-BE49-F238E27FC236}">
                <a16:creationId xmlns:a16="http://schemas.microsoft.com/office/drawing/2014/main" id="{B3AB343A-143D-230E-C0A7-6FEF71BE6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530" y="2078068"/>
            <a:ext cx="5638123" cy="389403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Rektangel: avrundede hjørner 13">
            <a:extLst>
              <a:ext uri="{FF2B5EF4-FFF2-40B4-BE49-F238E27FC236}">
                <a16:creationId xmlns:a16="http://schemas.microsoft.com/office/drawing/2014/main" id="{9D1E1DE5-BF06-6788-6265-CB2FEF01E123}"/>
              </a:ext>
            </a:extLst>
          </p:cNvPr>
          <p:cNvSpPr/>
          <p:nvPr/>
        </p:nvSpPr>
        <p:spPr>
          <a:xfrm>
            <a:off x="6992682" y="2230122"/>
            <a:ext cx="2075265" cy="1392223"/>
          </a:xfrm>
          <a:prstGeom prst="round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: avrundede hjørner 14">
            <a:extLst>
              <a:ext uri="{FF2B5EF4-FFF2-40B4-BE49-F238E27FC236}">
                <a16:creationId xmlns:a16="http://schemas.microsoft.com/office/drawing/2014/main" id="{0123699B-2081-2CB9-FE67-E524B35A5C6E}"/>
              </a:ext>
            </a:extLst>
          </p:cNvPr>
          <p:cNvSpPr/>
          <p:nvPr/>
        </p:nvSpPr>
        <p:spPr>
          <a:xfrm>
            <a:off x="5008201" y="4091472"/>
            <a:ext cx="1392600" cy="1880630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5">
            <a:extLst>
              <a:ext uri="{FF2B5EF4-FFF2-40B4-BE49-F238E27FC236}">
                <a16:creationId xmlns:a16="http://schemas.microsoft.com/office/drawing/2014/main" id="{AC271ECA-F144-1B27-3175-1EB6E6C4FB0C}"/>
              </a:ext>
            </a:extLst>
          </p:cNvPr>
          <p:cNvSpPr txBox="1"/>
          <p:nvPr/>
        </p:nvSpPr>
        <p:spPr>
          <a:xfrm>
            <a:off x="7795786" y="2876473"/>
            <a:ext cx="1787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Winter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9" name="TekstSylinder 16">
            <a:extLst>
              <a:ext uri="{FF2B5EF4-FFF2-40B4-BE49-F238E27FC236}">
                <a16:creationId xmlns:a16="http://schemas.microsoft.com/office/drawing/2014/main" id="{F25CFB62-1ED6-72C7-A88B-C5E75DC37DE6}"/>
              </a:ext>
            </a:extLst>
          </p:cNvPr>
          <p:cNvSpPr txBox="1"/>
          <p:nvPr/>
        </p:nvSpPr>
        <p:spPr>
          <a:xfrm>
            <a:off x="5274402" y="4217334"/>
            <a:ext cx="1747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Summer</a:t>
            </a:r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cxnSp>
        <p:nvCxnSpPr>
          <p:cNvPr id="20" name="Rett pilkobling 18">
            <a:extLst>
              <a:ext uri="{FF2B5EF4-FFF2-40B4-BE49-F238E27FC236}">
                <a16:creationId xmlns:a16="http://schemas.microsoft.com/office/drawing/2014/main" id="{EB0AF7A3-31E3-D1A7-2141-864A4809018B}"/>
              </a:ext>
            </a:extLst>
          </p:cNvPr>
          <p:cNvCxnSpPr>
            <a:cxnSpLocks/>
          </p:cNvCxnSpPr>
          <p:nvPr/>
        </p:nvCxnSpPr>
        <p:spPr>
          <a:xfrm flipH="1">
            <a:off x="3945530" y="6105447"/>
            <a:ext cx="19066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kstSylinder 19">
            <a:extLst>
              <a:ext uri="{FF2B5EF4-FFF2-40B4-BE49-F238E27FC236}">
                <a16:creationId xmlns:a16="http://schemas.microsoft.com/office/drawing/2014/main" id="{22A99A47-F662-19C2-C7B6-A4FD3737162C}"/>
              </a:ext>
            </a:extLst>
          </p:cNvPr>
          <p:cNvSpPr txBox="1"/>
          <p:nvPr/>
        </p:nvSpPr>
        <p:spPr>
          <a:xfrm>
            <a:off x="4487007" y="609796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10 km</a:t>
            </a:r>
          </a:p>
        </p:txBody>
      </p:sp>
      <p:sp>
        <p:nvSpPr>
          <p:cNvPr id="26" name="Rektangel: avrundede hjørner 9">
            <a:extLst>
              <a:ext uri="{FF2B5EF4-FFF2-40B4-BE49-F238E27FC236}">
                <a16:creationId xmlns:a16="http://schemas.microsoft.com/office/drawing/2014/main" id="{F3130BBD-04D3-F8A4-9638-7687E6CD0F6F}"/>
              </a:ext>
            </a:extLst>
          </p:cNvPr>
          <p:cNvSpPr/>
          <p:nvPr/>
        </p:nvSpPr>
        <p:spPr>
          <a:xfrm>
            <a:off x="10001653" y="4460804"/>
            <a:ext cx="1159714" cy="1511297"/>
          </a:xfrm>
          <a:prstGeom prst="roundRect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A3C56CA1-DA29-1C2A-AC3B-36161DB8C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652" y="6020762"/>
            <a:ext cx="3172268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63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A3D8E-445E-8002-7C63-25EE8534A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8C5A73-A4B8-4533-B923-8880D4FE7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15" y="927476"/>
            <a:ext cx="4185440" cy="1892300"/>
          </a:xfrm>
        </p:spPr>
        <p:txBody>
          <a:bodyPr>
            <a:normAutofit/>
          </a:bodyPr>
          <a:lstStyle/>
          <a:p>
            <a:r>
              <a:rPr lang="nb-NO" sz="3200" dirty="0"/>
              <a:t>Example plan  </a:t>
            </a:r>
            <a:br>
              <a:rPr lang="nb-NO" sz="3200" dirty="0"/>
            </a:br>
            <a:r>
              <a:rPr lang="nb-NO" sz="3200" dirty="0"/>
              <a:t>sawmill destination </a:t>
            </a:r>
            <a:br>
              <a:rPr lang="nb-NO" sz="3200" dirty="0"/>
            </a:br>
            <a:r>
              <a:rPr lang="nb-NO" sz="1800" dirty="0"/>
              <a:t>(minimal transport costs for all mills)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3005C98-977C-15B1-253E-9E7496B4B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233930"/>
            <a:ext cx="7260049" cy="6510522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8D304BE6-EBFC-F44C-0791-E6BFE4179156}"/>
              </a:ext>
            </a:extLst>
          </p:cNvPr>
          <p:cNvSpPr/>
          <p:nvPr/>
        </p:nvSpPr>
        <p:spPr>
          <a:xfrm>
            <a:off x="8525613" y="3260326"/>
            <a:ext cx="14287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73BE5F95-F0B8-2551-560E-3FDCDBDF616E}"/>
              </a:ext>
            </a:extLst>
          </p:cNvPr>
          <p:cNvSpPr/>
          <p:nvPr/>
        </p:nvSpPr>
        <p:spPr>
          <a:xfrm>
            <a:off x="7447486" y="4838576"/>
            <a:ext cx="14287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4596D0E-98DD-2566-EE8A-D9D3DCE4FC5F}"/>
              </a:ext>
            </a:extLst>
          </p:cNvPr>
          <p:cNvSpPr/>
          <p:nvPr/>
        </p:nvSpPr>
        <p:spPr>
          <a:xfrm>
            <a:off x="8413250" y="4382502"/>
            <a:ext cx="142875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BB953D0-0E7E-CE1B-C47D-0B65B2B43B8E}"/>
              </a:ext>
            </a:extLst>
          </p:cNvPr>
          <p:cNvSpPr/>
          <p:nvPr/>
        </p:nvSpPr>
        <p:spPr>
          <a:xfrm>
            <a:off x="8402431" y="3923644"/>
            <a:ext cx="142875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281A49F-E4FA-15BE-65BD-C6FEC9B0B4E7}"/>
              </a:ext>
            </a:extLst>
          </p:cNvPr>
          <p:cNvSpPr/>
          <p:nvPr/>
        </p:nvSpPr>
        <p:spPr>
          <a:xfrm>
            <a:off x="7768759" y="4590237"/>
            <a:ext cx="142875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A72704A-EE68-199B-D92A-1A2FBE31496F}"/>
              </a:ext>
            </a:extLst>
          </p:cNvPr>
          <p:cNvSpPr/>
          <p:nvPr/>
        </p:nvSpPr>
        <p:spPr>
          <a:xfrm>
            <a:off x="8003040" y="5083730"/>
            <a:ext cx="142875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CF492659-168C-A3E6-68A9-7435686C5974}"/>
              </a:ext>
            </a:extLst>
          </p:cNvPr>
          <p:cNvSpPr/>
          <p:nvPr/>
        </p:nvSpPr>
        <p:spPr>
          <a:xfrm>
            <a:off x="8614270" y="4799661"/>
            <a:ext cx="14287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AC6D5CC-16C9-7EF3-3054-1A97D0AA19F4}"/>
              </a:ext>
            </a:extLst>
          </p:cNvPr>
          <p:cNvSpPr/>
          <p:nvPr/>
        </p:nvSpPr>
        <p:spPr>
          <a:xfrm>
            <a:off x="8203939" y="3620252"/>
            <a:ext cx="14287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CF524774-AC1E-E47E-0FC3-FBA6ACFB9E07}"/>
              </a:ext>
            </a:extLst>
          </p:cNvPr>
          <p:cNvSpPr/>
          <p:nvPr/>
        </p:nvSpPr>
        <p:spPr>
          <a:xfrm>
            <a:off x="7876306" y="3801164"/>
            <a:ext cx="14287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A9B09EB2-5C74-2686-5ECD-5398E2C32B42}"/>
              </a:ext>
            </a:extLst>
          </p:cNvPr>
          <p:cNvSpPr/>
          <p:nvPr/>
        </p:nvSpPr>
        <p:spPr>
          <a:xfrm>
            <a:off x="8645783" y="2819776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AAE5154A-221E-7883-CF7D-8BD49E2A8A06}"/>
              </a:ext>
            </a:extLst>
          </p:cNvPr>
          <p:cNvSpPr/>
          <p:nvPr/>
        </p:nvSpPr>
        <p:spPr>
          <a:xfrm>
            <a:off x="8060066" y="2855244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0A5837B4-F9E4-7880-1452-0990207B36C4}"/>
              </a:ext>
            </a:extLst>
          </p:cNvPr>
          <p:cNvSpPr/>
          <p:nvPr/>
        </p:nvSpPr>
        <p:spPr>
          <a:xfrm>
            <a:off x="9554262" y="3017921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375F193F-81DA-E7A7-1AB4-40C626FD4C10}"/>
              </a:ext>
            </a:extLst>
          </p:cNvPr>
          <p:cNvSpPr/>
          <p:nvPr/>
        </p:nvSpPr>
        <p:spPr>
          <a:xfrm>
            <a:off x="10470897" y="2694071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0A5200F0-D04B-8451-D160-592A5D2BF270}"/>
              </a:ext>
            </a:extLst>
          </p:cNvPr>
          <p:cNvSpPr/>
          <p:nvPr/>
        </p:nvSpPr>
        <p:spPr>
          <a:xfrm>
            <a:off x="10590032" y="1943100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C01200F-CE1C-AE07-FE98-0F9A6B5F7403}"/>
              </a:ext>
            </a:extLst>
          </p:cNvPr>
          <p:cNvSpPr/>
          <p:nvPr/>
        </p:nvSpPr>
        <p:spPr>
          <a:xfrm>
            <a:off x="10047107" y="2000250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735198FF-1FFD-5D7F-A9CF-D5F174AFA639}"/>
              </a:ext>
            </a:extLst>
          </p:cNvPr>
          <p:cNvSpPr/>
          <p:nvPr/>
        </p:nvSpPr>
        <p:spPr>
          <a:xfrm>
            <a:off x="9704208" y="2579178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06FEB5B4-1C88-8124-FC6D-F28DE873B6CC}"/>
              </a:ext>
            </a:extLst>
          </p:cNvPr>
          <p:cNvSpPr/>
          <p:nvPr/>
        </p:nvSpPr>
        <p:spPr>
          <a:xfrm>
            <a:off x="9538747" y="2171700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4B651964-55F3-6237-AA98-E7489C011811}"/>
              </a:ext>
            </a:extLst>
          </p:cNvPr>
          <p:cNvSpPr/>
          <p:nvPr/>
        </p:nvSpPr>
        <p:spPr>
          <a:xfrm>
            <a:off x="9116423" y="2695575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766C48D3-D577-296A-7CC3-4F6A9AB0E4FF}"/>
              </a:ext>
            </a:extLst>
          </p:cNvPr>
          <p:cNvSpPr/>
          <p:nvPr/>
        </p:nvSpPr>
        <p:spPr>
          <a:xfrm>
            <a:off x="8244886" y="2565859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23510916-54DF-5BA6-A7EB-4E27CB6324BE}"/>
              </a:ext>
            </a:extLst>
          </p:cNvPr>
          <p:cNvSpPr/>
          <p:nvPr/>
        </p:nvSpPr>
        <p:spPr>
          <a:xfrm>
            <a:off x="7840197" y="3236403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C81FFE6-70B0-B53C-9A32-7452EC188B27}"/>
              </a:ext>
            </a:extLst>
          </p:cNvPr>
          <p:cNvSpPr/>
          <p:nvPr/>
        </p:nvSpPr>
        <p:spPr>
          <a:xfrm>
            <a:off x="9112657" y="1790700"/>
            <a:ext cx="142875" cy="152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ktangel: avrundede hjørner 50">
            <a:extLst>
              <a:ext uri="{FF2B5EF4-FFF2-40B4-BE49-F238E27FC236}">
                <a16:creationId xmlns:a16="http://schemas.microsoft.com/office/drawing/2014/main" id="{16C3DFDF-41DB-3ECA-A316-9D4D0D9AD0AD}"/>
              </a:ext>
            </a:extLst>
          </p:cNvPr>
          <p:cNvSpPr/>
          <p:nvPr/>
        </p:nvSpPr>
        <p:spPr>
          <a:xfrm>
            <a:off x="8469723" y="2579178"/>
            <a:ext cx="467796" cy="152400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ktangel: avrundede hjørner 51">
            <a:extLst>
              <a:ext uri="{FF2B5EF4-FFF2-40B4-BE49-F238E27FC236}">
                <a16:creationId xmlns:a16="http://schemas.microsoft.com/office/drawing/2014/main" id="{2398AF6E-557F-790F-B811-09DE6554FBCF}"/>
              </a:ext>
            </a:extLst>
          </p:cNvPr>
          <p:cNvSpPr/>
          <p:nvPr/>
        </p:nvSpPr>
        <p:spPr>
          <a:xfrm>
            <a:off x="8716298" y="3388803"/>
            <a:ext cx="467796" cy="1524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ktangel: avrundede hjørner 52">
            <a:extLst>
              <a:ext uri="{FF2B5EF4-FFF2-40B4-BE49-F238E27FC236}">
                <a16:creationId xmlns:a16="http://schemas.microsoft.com/office/drawing/2014/main" id="{A45176C0-8944-079D-2EB0-8DDB31DB82FF}"/>
              </a:ext>
            </a:extLst>
          </p:cNvPr>
          <p:cNvSpPr/>
          <p:nvPr/>
        </p:nvSpPr>
        <p:spPr>
          <a:xfrm>
            <a:off x="8676727" y="3705601"/>
            <a:ext cx="467796" cy="15240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56" name="Tabell 55">
            <a:extLst>
              <a:ext uri="{FF2B5EF4-FFF2-40B4-BE49-F238E27FC236}">
                <a16:creationId xmlns:a16="http://schemas.microsoft.com/office/drawing/2014/main" id="{A0FC491A-C727-E209-C834-08E02441F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09372"/>
              </p:ext>
            </p:extLst>
          </p:nvPr>
        </p:nvGraphicFramePr>
        <p:xfrm>
          <a:off x="201391" y="3490417"/>
          <a:ext cx="2999010" cy="235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950">
                  <a:extLst>
                    <a:ext uri="{9D8B030D-6E8A-4147-A177-3AD203B41FA5}">
                      <a16:colId xmlns:a16="http://schemas.microsoft.com/office/drawing/2014/main" val="3826519745"/>
                    </a:ext>
                  </a:extLst>
                </a:gridCol>
                <a:gridCol w="1493060">
                  <a:extLst>
                    <a:ext uri="{9D8B030D-6E8A-4147-A177-3AD203B41FA5}">
                      <a16:colId xmlns:a16="http://schemas.microsoft.com/office/drawing/2014/main" val="2109274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600" b="1" dirty="0" err="1"/>
                        <a:t>Sawmill</a:t>
                      </a:r>
                      <a:endParaRPr lang="nb-NO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1" dirty="0"/>
                        <a:t>market share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19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b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Namsos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25 %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32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Steinkjer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30 %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27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Verdal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20 %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1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95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sz="20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448447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86C69912-2E5D-78CB-4314-60FD6E2CB019}"/>
              </a:ext>
            </a:extLst>
          </p:cNvPr>
          <p:cNvSpPr/>
          <p:nvPr/>
        </p:nvSpPr>
        <p:spPr>
          <a:xfrm>
            <a:off x="8019181" y="4429281"/>
            <a:ext cx="142875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190A946E-3D08-4507-7142-32023AAEFC69}"/>
              </a:ext>
            </a:extLst>
          </p:cNvPr>
          <p:cNvSpPr/>
          <p:nvPr/>
        </p:nvSpPr>
        <p:spPr>
          <a:xfrm>
            <a:off x="8244886" y="4799661"/>
            <a:ext cx="142875" cy="1524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76C2A12-2EB0-A114-AB3B-B5C2736D9902}"/>
              </a:ext>
            </a:extLst>
          </p:cNvPr>
          <p:cNvSpPr/>
          <p:nvPr/>
        </p:nvSpPr>
        <p:spPr>
          <a:xfrm>
            <a:off x="8937519" y="4590393"/>
            <a:ext cx="14287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CD8F2C2-0307-0D58-98EF-DC5E94D73D9E}"/>
              </a:ext>
            </a:extLst>
          </p:cNvPr>
          <p:cNvSpPr/>
          <p:nvPr/>
        </p:nvSpPr>
        <p:spPr>
          <a:xfrm>
            <a:off x="7947744" y="4131155"/>
            <a:ext cx="14287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D1ACCCB-5024-A835-3B65-FF6F74D29D34}"/>
              </a:ext>
            </a:extLst>
          </p:cNvPr>
          <p:cNvSpPr/>
          <p:nvPr/>
        </p:nvSpPr>
        <p:spPr>
          <a:xfrm>
            <a:off x="9144523" y="3903905"/>
            <a:ext cx="14287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0EFB3C44-97DC-D99A-CBF6-69A8A16C460C}"/>
              </a:ext>
            </a:extLst>
          </p:cNvPr>
          <p:cNvSpPr txBox="1"/>
          <p:nvPr/>
        </p:nvSpPr>
        <p:spPr>
          <a:xfrm>
            <a:off x="1" y="25483"/>
            <a:ext cx="121920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sv-SE" sz="3200" b="1" dirty="0"/>
              <a:t>4) </a:t>
            </a:r>
            <a:r>
              <a:rPr lang="sv-SE" sz="3200" b="1" dirty="0" err="1"/>
              <a:t>Production</a:t>
            </a:r>
            <a:r>
              <a:rPr lang="sv-SE" sz="3200" b="1" dirty="0"/>
              <a:t> is </a:t>
            </a:r>
            <a:r>
              <a:rPr lang="sv-SE" sz="3200" b="1" dirty="0" err="1"/>
              <a:t>half</a:t>
            </a:r>
            <a:r>
              <a:rPr lang="sv-SE" sz="3200" b="1" dirty="0"/>
              <a:t> the </a:t>
            </a:r>
            <a:r>
              <a:rPr lang="sv-SE" sz="3200" b="1" dirty="0" err="1"/>
              <a:t>battle</a:t>
            </a:r>
            <a:r>
              <a:rPr lang="sv-SE" sz="3200" b="1" dirty="0"/>
              <a:t>; re-</a:t>
            </a:r>
            <a:r>
              <a:rPr lang="sv-SE" sz="3200" b="1" dirty="0" err="1"/>
              <a:t>think</a:t>
            </a:r>
            <a:r>
              <a:rPr lang="sv-SE" sz="3200" b="1" dirty="0"/>
              <a:t> from a transport </a:t>
            </a:r>
            <a:r>
              <a:rPr lang="sv-SE" sz="3200" b="1" dirty="0" err="1"/>
              <a:t>perspective</a:t>
            </a:r>
            <a:endParaRPr lang="sv-SE" sz="3200" b="1" dirty="0"/>
          </a:p>
        </p:txBody>
      </p:sp>
    </p:spTree>
    <p:extLst>
      <p:ext uri="{BB962C8B-B14F-4D97-AF65-F5344CB8AC3E}">
        <p14:creationId xmlns:p14="http://schemas.microsoft.com/office/powerpoint/2010/main" val="3355248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000592-76A6-57A5-7805-C03916A2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04" y="-233152"/>
            <a:ext cx="11949392" cy="1325563"/>
          </a:xfrm>
        </p:spPr>
        <p:txBody>
          <a:bodyPr>
            <a:normAutofit/>
          </a:bodyPr>
          <a:lstStyle/>
          <a:p>
            <a:r>
              <a:rPr lang="nb-NO" sz="3400" dirty="0">
                <a:solidFill>
                  <a:schemeClr val="tx1"/>
                </a:solidFill>
              </a:rPr>
              <a:t>4</a:t>
            </a:r>
            <a:r>
              <a:rPr lang="nb-NO" sz="3400" b="1" dirty="0">
                <a:solidFill>
                  <a:schemeClr val="tx1"/>
                </a:solidFill>
              </a:rPr>
              <a:t>) Planning for bearing capacity; harvesting </a:t>
            </a:r>
            <a:r>
              <a:rPr lang="nb-NO" sz="3400" b="1" u="sng" dirty="0">
                <a:solidFill>
                  <a:schemeClr val="tx1"/>
                </a:solidFill>
              </a:rPr>
              <a:t>and hauling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D050CA42-1CF4-A4CD-A14A-C5EC957731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5200" y="1006642"/>
            <a:ext cx="5886451" cy="3230525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DA5103-0E9E-AC32-AD9A-C2670224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2450" y="1006642"/>
            <a:ext cx="4596030" cy="4844715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b="1" dirty="0"/>
              <a:t>Seasonal hauling solutions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sz="1600" b="1" dirty="0"/>
              <a:t>Stable </a:t>
            </a:r>
            <a:r>
              <a:rPr lang="nb-NO" sz="1600" b="1" dirty="0" err="1"/>
              <a:t>conditions</a:t>
            </a:r>
            <a:r>
              <a:rPr lang="nb-NO" sz="1600" b="1" dirty="0"/>
              <a:t> </a:t>
            </a:r>
            <a:r>
              <a:rPr lang="nb-NO" sz="1600" dirty="0"/>
              <a:t>(harvesting and </a:t>
            </a:r>
            <a:r>
              <a:rPr lang="nb-NO" sz="1600" dirty="0" err="1"/>
              <a:t>hauling</a:t>
            </a:r>
            <a:r>
              <a:rPr lang="nb-NO" sz="1600" dirty="0"/>
              <a:t>)</a:t>
            </a:r>
          </a:p>
          <a:p>
            <a:pPr marL="0" indent="0">
              <a:buNone/>
            </a:pPr>
            <a:r>
              <a:rPr lang="nb-NO" sz="1600" dirty="0"/>
              <a:t>	- winter (frost)</a:t>
            </a:r>
          </a:p>
          <a:p>
            <a:pPr marL="0" indent="0">
              <a:buNone/>
            </a:pPr>
            <a:r>
              <a:rPr lang="nb-NO" sz="1600" dirty="0"/>
              <a:t>	- summer (frost-free)</a:t>
            </a:r>
          </a:p>
          <a:p>
            <a:r>
              <a:rPr lang="nb-NO" sz="1600" b="1" dirty="0"/>
              <a:t>Autumn</a:t>
            </a:r>
            <a:r>
              <a:rPr lang="nb-NO" sz="1600" dirty="0"/>
              <a:t> (falling </a:t>
            </a:r>
            <a:r>
              <a:rPr lang="nb-NO" sz="1600" dirty="0" err="1"/>
              <a:t>temperatures</a:t>
            </a:r>
            <a:r>
              <a:rPr lang="nb-NO" sz="1600" dirty="0"/>
              <a:t>, </a:t>
            </a:r>
            <a:r>
              <a:rPr lang="nb-NO" sz="1600" dirty="0" err="1"/>
              <a:t>sustained</a:t>
            </a:r>
            <a:r>
              <a:rPr lang="nb-NO" sz="1600" dirty="0"/>
              <a:t> </a:t>
            </a:r>
            <a:r>
              <a:rPr lang="nb-NO" sz="1600" dirty="0" err="1"/>
              <a:t>rain</a:t>
            </a:r>
            <a:r>
              <a:rPr lang="nb-NO" sz="1600" dirty="0"/>
              <a:t>)</a:t>
            </a:r>
          </a:p>
          <a:p>
            <a:pPr marL="0" indent="0">
              <a:buNone/>
            </a:pPr>
            <a:r>
              <a:rPr lang="nb-NO" sz="1600" dirty="0"/>
              <a:t>	-  harvesting and hauling                        or </a:t>
            </a:r>
          </a:p>
          <a:p>
            <a:pPr marL="0" indent="0">
              <a:buNone/>
            </a:pPr>
            <a:r>
              <a:rPr lang="nb-NO" sz="1600" dirty="0"/>
              <a:t>	-  </a:t>
            </a:r>
            <a:r>
              <a:rPr lang="nb-NO" sz="1600" dirty="0" err="1"/>
              <a:t>when</a:t>
            </a:r>
            <a:r>
              <a:rPr lang="nb-NO" sz="1600" dirty="0"/>
              <a:t> </a:t>
            </a:r>
            <a:r>
              <a:rPr lang="nb-NO" sz="1600" dirty="0" err="1"/>
              <a:t>hauling</a:t>
            </a:r>
            <a:r>
              <a:rPr lang="nb-NO" sz="1600" dirty="0"/>
              <a:t> </a:t>
            </a:r>
            <a:r>
              <a:rPr lang="nb-NO" sz="1600" dirty="0" err="1"/>
              <a:t>waits</a:t>
            </a:r>
            <a:r>
              <a:rPr lang="nb-NO" sz="1600" dirty="0"/>
              <a:t> for frost</a:t>
            </a:r>
          </a:p>
          <a:p>
            <a:r>
              <a:rPr lang="nb-NO" sz="1600" b="1" dirty="0"/>
              <a:t>Late winter </a:t>
            </a:r>
            <a:r>
              <a:rPr lang="nb-NO" sz="1600" dirty="0"/>
              <a:t>(rising temperatures, melting snow)</a:t>
            </a:r>
            <a:endParaRPr lang="nb-NO" sz="1200" dirty="0"/>
          </a:p>
          <a:p>
            <a:pPr marL="0" indent="0">
              <a:buNone/>
            </a:pPr>
            <a:r>
              <a:rPr lang="nb-NO" sz="1200" dirty="0"/>
              <a:t>	</a:t>
            </a:r>
            <a:r>
              <a:rPr lang="nb-NO" sz="1600" dirty="0"/>
              <a:t>- harvesting and </a:t>
            </a:r>
            <a:r>
              <a:rPr lang="nb-NO" sz="1600" dirty="0" err="1"/>
              <a:t>hauling</a:t>
            </a:r>
            <a:endParaRPr lang="nb-NO" sz="1600" dirty="0"/>
          </a:p>
          <a:p>
            <a:pPr marL="0" indent="0">
              <a:buNone/>
            </a:pPr>
            <a:r>
              <a:rPr lang="nb-NO" sz="1600" dirty="0"/>
              <a:t>	- when hauling during warm periods</a:t>
            </a:r>
          </a:p>
          <a:p>
            <a:pPr marL="0" indent="0">
              <a:buNone/>
            </a:pPr>
            <a:r>
              <a:rPr lang="nb-NO" sz="1600" dirty="0"/>
              <a:t>	- </a:t>
            </a:r>
            <a:r>
              <a:rPr lang="nb-NO" sz="1600" dirty="0" err="1"/>
              <a:t>when</a:t>
            </a:r>
            <a:r>
              <a:rPr lang="nb-NO" sz="1600" dirty="0"/>
              <a:t> </a:t>
            </a:r>
            <a:r>
              <a:rPr lang="nb-NO" sz="1600" dirty="0" err="1"/>
              <a:t>hauling</a:t>
            </a:r>
            <a:r>
              <a:rPr lang="nb-NO" sz="1600" dirty="0"/>
              <a:t> </a:t>
            </a:r>
            <a:r>
              <a:rPr lang="nb-NO" sz="1600" dirty="0" err="1"/>
              <a:t>waits</a:t>
            </a:r>
            <a:r>
              <a:rPr lang="nb-NO" sz="1600" dirty="0"/>
              <a:t> til </a:t>
            </a:r>
            <a:r>
              <a:rPr lang="nb-NO" sz="1600" dirty="0" err="1"/>
              <a:t>after</a:t>
            </a:r>
            <a:r>
              <a:rPr lang="nb-NO" sz="1600" dirty="0"/>
              <a:t> </a:t>
            </a:r>
            <a:r>
              <a:rPr lang="nb-NO" sz="1600" dirty="0" err="1"/>
              <a:t>thaw</a:t>
            </a:r>
            <a:r>
              <a:rPr lang="nb-NO" sz="1600" dirty="0"/>
              <a:t> </a:t>
            </a:r>
          </a:p>
          <a:p>
            <a:r>
              <a:rPr lang="nb-NO" sz="1600" b="1" dirty="0"/>
              <a:t>Spring </a:t>
            </a:r>
            <a:r>
              <a:rPr lang="nb-NO" sz="1600" b="1" dirty="0" err="1"/>
              <a:t>thaw</a:t>
            </a:r>
            <a:endParaRPr lang="nb-NO" sz="1600" b="1" dirty="0"/>
          </a:p>
          <a:p>
            <a:pPr marL="0" indent="0">
              <a:buNone/>
            </a:pPr>
            <a:r>
              <a:rPr lang="nb-NO" sz="1200" dirty="0"/>
              <a:t>	- </a:t>
            </a:r>
            <a:r>
              <a:rPr lang="nb-NO" sz="1600" dirty="0"/>
              <a:t>harvesting and </a:t>
            </a:r>
            <a:r>
              <a:rPr lang="nb-NO" sz="1600" dirty="0" err="1"/>
              <a:t>hauling</a:t>
            </a:r>
            <a:endParaRPr lang="nb-NO" sz="1600" dirty="0"/>
          </a:p>
          <a:p>
            <a:pPr marL="0" indent="0">
              <a:buNone/>
            </a:pPr>
            <a:r>
              <a:rPr lang="nb-NO" sz="1600" dirty="0"/>
              <a:t>	- when hauling waits til after thaw</a:t>
            </a:r>
          </a:p>
          <a:p>
            <a:pPr marL="0" indent="0">
              <a:buNone/>
            </a:pPr>
            <a:r>
              <a:rPr lang="nb-NO" sz="1600" dirty="0"/>
              <a:t>	 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9CD8C78-0C0A-93FE-5A41-0CB1BE4378F6}"/>
              </a:ext>
            </a:extLst>
          </p:cNvPr>
          <p:cNvSpPr/>
          <p:nvPr/>
        </p:nvSpPr>
        <p:spPr>
          <a:xfrm>
            <a:off x="294861" y="5685873"/>
            <a:ext cx="171450" cy="17145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D0B5264-815E-AD25-9AED-AC9092162952}"/>
              </a:ext>
            </a:extLst>
          </p:cNvPr>
          <p:cNvSpPr/>
          <p:nvPr/>
        </p:nvSpPr>
        <p:spPr>
          <a:xfrm>
            <a:off x="294861" y="5123898"/>
            <a:ext cx="171450" cy="1714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AC13EB1-3789-6235-055A-82A6F770789C}"/>
              </a:ext>
            </a:extLst>
          </p:cNvPr>
          <p:cNvSpPr/>
          <p:nvPr/>
        </p:nvSpPr>
        <p:spPr>
          <a:xfrm>
            <a:off x="294861" y="4838148"/>
            <a:ext cx="171450" cy="1714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26FFC9D-6A30-B33E-6A7A-A59C223032BF}"/>
              </a:ext>
            </a:extLst>
          </p:cNvPr>
          <p:cNvSpPr/>
          <p:nvPr/>
        </p:nvSpPr>
        <p:spPr>
          <a:xfrm>
            <a:off x="294861" y="5400123"/>
            <a:ext cx="171450" cy="17145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9B3EC5C-AB70-874D-6A24-DEAA70078746}"/>
              </a:ext>
            </a:extLst>
          </p:cNvPr>
          <p:cNvSpPr txBox="1"/>
          <p:nvPr/>
        </p:nvSpPr>
        <p:spPr>
          <a:xfrm>
            <a:off x="535200" y="4780998"/>
            <a:ext cx="30700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 – spring </a:t>
            </a:r>
            <a:r>
              <a:rPr lang="nb-NO" dirty="0" err="1"/>
              <a:t>thaw</a:t>
            </a:r>
            <a:endParaRPr lang="nb-NO" dirty="0"/>
          </a:p>
          <a:p>
            <a:r>
              <a:rPr lang="nb-NO" dirty="0"/>
              <a:t>2 – </a:t>
            </a:r>
            <a:r>
              <a:rPr lang="nb-NO" dirty="0" err="1"/>
              <a:t>rainy</a:t>
            </a:r>
            <a:r>
              <a:rPr lang="nb-NO" dirty="0"/>
              <a:t> </a:t>
            </a:r>
            <a:r>
              <a:rPr lang="nb-NO" dirty="0" err="1"/>
              <a:t>periods</a:t>
            </a:r>
            <a:endParaRPr lang="nb-NO" dirty="0"/>
          </a:p>
          <a:p>
            <a:r>
              <a:rPr lang="nb-NO" dirty="0"/>
              <a:t>3 – frost-free weather</a:t>
            </a:r>
          </a:p>
          <a:p>
            <a:r>
              <a:rPr lang="nb-NO" dirty="0"/>
              <a:t>4 – frost or dry weather only   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90C47E2-637B-3785-F41A-9EC29F2FCE03}"/>
              </a:ext>
            </a:extLst>
          </p:cNvPr>
          <p:cNvSpPr txBox="1"/>
          <p:nvPr/>
        </p:nvSpPr>
        <p:spPr>
          <a:xfrm>
            <a:off x="63161" y="4361779"/>
            <a:ext cx="6595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Harvesting (terrain)  BC classes             Hauling (road) BC classes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F5C5386-DBE5-A319-0D86-75E8923BF82E}"/>
              </a:ext>
            </a:extLst>
          </p:cNvPr>
          <p:cNvSpPr/>
          <p:nvPr/>
        </p:nvSpPr>
        <p:spPr>
          <a:xfrm>
            <a:off x="3803842" y="4893827"/>
            <a:ext cx="171450" cy="17145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098B81B-18A3-01FE-8729-83AA709B61D5}"/>
              </a:ext>
            </a:extLst>
          </p:cNvPr>
          <p:cNvSpPr/>
          <p:nvPr/>
        </p:nvSpPr>
        <p:spPr>
          <a:xfrm>
            <a:off x="3803842" y="5390300"/>
            <a:ext cx="171450" cy="171450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DE60E19-A249-3887-ABFC-AC4AD6F2A545}"/>
              </a:ext>
            </a:extLst>
          </p:cNvPr>
          <p:cNvSpPr txBox="1"/>
          <p:nvPr/>
        </p:nvSpPr>
        <p:spPr>
          <a:xfrm>
            <a:off x="4045115" y="4780998"/>
            <a:ext cx="26566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Public </a:t>
            </a:r>
            <a:r>
              <a:rPr lang="nb-NO" dirty="0" err="1"/>
              <a:t>roads</a:t>
            </a:r>
            <a:r>
              <a:rPr lang="nb-NO" dirty="0"/>
              <a:t> (</a:t>
            </a:r>
            <a:r>
              <a:rPr lang="nb-NO" dirty="0" err="1"/>
              <a:t>higher</a:t>
            </a:r>
            <a:r>
              <a:rPr lang="nb-NO" dirty="0"/>
              <a:t> BC)</a:t>
            </a:r>
          </a:p>
          <a:p>
            <a:endParaRPr lang="nb-NO" dirty="0"/>
          </a:p>
          <a:p>
            <a:r>
              <a:rPr lang="nb-NO" dirty="0"/>
              <a:t>Forest </a:t>
            </a:r>
            <a:r>
              <a:rPr lang="nb-NO" dirty="0" err="1"/>
              <a:t>roads</a:t>
            </a:r>
            <a:r>
              <a:rPr lang="nb-NO" dirty="0"/>
              <a:t> (</a:t>
            </a:r>
            <a:r>
              <a:rPr lang="nb-NO" dirty="0" err="1"/>
              <a:t>varying</a:t>
            </a:r>
            <a:r>
              <a:rPr lang="nb-NO" dirty="0"/>
              <a:t> BC)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36ACA53-B127-A382-FC58-02155DB829DA}"/>
              </a:ext>
            </a:extLst>
          </p:cNvPr>
          <p:cNvSpPr/>
          <p:nvPr/>
        </p:nvSpPr>
        <p:spPr>
          <a:xfrm>
            <a:off x="10059435" y="1923443"/>
            <a:ext cx="271235" cy="248823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3C54D32-E859-AF5E-A3E3-E95F8C55A79F}"/>
              </a:ext>
            </a:extLst>
          </p:cNvPr>
          <p:cNvSpPr/>
          <p:nvPr/>
        </p:nvSpPr>
        <p:spPr>
          <a:xfrm>
            <a:off x="10059436" y="2241082"/>
            <a:ext cx="271234" cy="248823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08860CC-DB8D-EC2A-7913-440401508CA9}"/>
              </a:ext>
            </a:extLst>
          </p:cNvPr>
          <p:cNvSpPr/>
          <p:nvPr/>
        </p:nvSpPr>
        <p:spPr>
          <a:xfrm>
            <a:off x="10833202" y="2816245"/>
            <a:ext cx="271236" cy="258903"/>
          </a:xfrm>
          <a:prstGeom prst="ellipse">
            <a:avLst/>
          </a:prstGeom>
          <a:solidFill>
            <a:srgbClr val="FFC0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C64A4F1E-E018-F708-9248-8A9098DC8B95}"/>
              </a:ext>
            </a:extLst>
          </p:cNvPr>
          <p:cNvSpPr/>
          <p:nvPr/>
        </p:nvSpPr>
        <p:spPr>
          <a:xfrm>
            <a:off x="10837609" y="3163559"/>
            <a:ext cx="271235" cy="248823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20D84C7-0A85-8CA8-3D0A-2F5C5A345636}"/>
              </a:ext>
            </a:extLst>
          </p:cNvPr>
          <p:cNvSpPr/>
          <p:nvPr/>
        </p:nvSpPr>
        <p:spPr>
          <a:xfrm>
            <a:off x="11036974" y="3728525"/>
            <a:ext cx="271235" cy="248823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180525F-D043-FF39-48DC-905E2F96C340}"/>
              </a:ext>
            </a:extLst>
          </p:cNvPr>
          <p:cNvSpPr/>
          <p:nvPr/>
        </p:nvSpPr>
        <p:spPr>
          <a:xfrm>
            <a:off x="11036974" y="4062162"/>
            <a:ext cx="271235" cy="248823"/>
          </a:xfrm>
          <a:prstGeom prst="ellipse">
            <a:avLst/>
          </a:prstGeom>
          <a:solidFill>
            <a:srgbClr val="0070C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30CFA8F-0057-C454-F9D9-202E82CB9944}"/>
              </a:ext>
            </a:extLst>
          </p:cNvPr>
          <p:cNvSpPr/>
          <p:nvPr/>
        </p:nvSpPr>
        <p:spPr>
          <a:xfrm>
            <a:off x="11038645" y="4374299"/>
            <a:ext cx="271235" cy="248823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01F4F965-A2B0-9D8B-47AC-84A510DC28B5}"/>
              </a:ext>
            </a:extLst>
          </p:cNvPr>
          <p:cNvSpPr/>
          <p:nvPr/>
        </p:nvSpPr>
        <p:spPr>
          <a:xfrm>
            <a:off x="10269403" y="2807545"/>
            <a:ext cx="271235" cy="248823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CB580D6-5846-5F79-3D60-FA471EC70D90}"/>
              </a:ext>
            </a:extLst>
          </p:cNvPr>
          <p:cNvSpPr/>
          <p:nvPr/>
        </p:nvSpPr>
        <p:spPr>
          <a:xfrm>
            <a:off x="11236986" y="4940865"/>
            <a:ext cx="271235" cy="248823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29B95FBE-45BD-0981-5450-625EA5A8E58D}"/>
              </a:ext>
            </a:extLst>
          </p:cNvPr>
          <p:cNvSpPr/>
          <p:nvPr/>
        </p:nvSpPr>
        <p:spPr>
          <a:xfrm>
            <a:off x="11236987" y="5242663"/>
            <a:ext cx="271235" cy="248823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319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F6818C-9BAC-5E46-509A-153D8AD5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437"/>
            <a:ext cx="3596640" cy="4601183"/>
          </a:xfrm>
        </p:spPr>
        <p:txBody>
          <a:bodyPr>
            <a:normAutofit/>
          </a:bodyPr>
          <a:lstStyle/>
          <a:p>
            <a:r>
              <a:rPr lang="sv-SE" sz="2800" dirty="0" err="1"/>
              <a:t>Relocation</a:t>
            </a:r>
            <a:r>
              <a:rPr lang="sv-SE" sz="2800" dirty="0"/>
              <a:t> </a:t>
            </a:r>
            <a:r>
              <a:rPr lang="sv-SE" sz="2800" dirty="0" err="1"/>
              <a:t>distance</a:t>
            </a:r>
            <a:r>
              <a:rPr lang="sv-SE" sz="2800" dirty="0"/>
              <a:t> is </a:t>
            </a:r>
            <a:r>
              <a:rPr lang="sv-SE" sz="2800" dirty="0" err="1"/>
              <a:t>tracked</a:t>
            </a:r>
            <a:r>
              <a:rPr lang="sv-SE" sz="2800" dirty="0"/>
              <a:t> </a:t>
            </a:r>
            <a:r>
              <a:rPr lang="sv-SE" sz="2800" u="sng" dirty="0"/>
              <a:t>from the </a:t>
            </a:r>
            <a:r>
              <a:rPr lang="sv-SE" sz="2800" u="sng" dirty="0" err="1"/>
              <a:t>first</a:t>
            </a:r>
            <a:r>
              <a:rPr lang="sv-SE" sz="2800" u="sng" dirty="0"/>
              <a:t> </a:t>
            </a:r>
            <a:r>
              <a:rPr lang="sv-SE" sz="2800" u="sng" dirty="0" err="1"/>
              <a:t>harvested</a:t>
            </a:r>
            <a:r>
              <a:rPr lang="sv-SE" sz="2800" u="sng" dirty="0"/>
              <a:t> site</a:t>
            </a:r>
            <a:r>
              <a:rPr lang="sv-SE" sz="2800" dirty="0"/>
              <a:t>. </a:t>
            </a:r>
            <a:br>
              <a:rPr lang="sv-SE" sz="2800" dirty="0"/>
            </a:br>
            <a:br>
              <a:rPr lang="sv-SE" sz="2800" dirty="0"/>
            </a:br>
            <a:r>
              <a:rPr lang="sv-SE" sz="2800" dirty="0"/>
              <a:t>So </a:t>
            </a:r>
            <a:r>
              <a:rPr lang="sv-SE" sz="2800" dirty="0" err="1"/>
              <a:t>locate</a:t>
            </a:r>
            <a:r>
              <a:rPr lang="sv-SE" sz="2800" dirty="0"/>
              <a:t> </a:t>
            </a:r>
            <a:r>
              <a:rPr lang="sv-SE" sz="2800" dirty="0" err="1"/>
              <a:t>your</a:t>
            </a:r>
            <a:r>
              <a:rPr lang="sv-SE" sz="2800" dirty="0"/>
              <a:t> teams </a:t>
            </a:r>
            <a:r>
              <a:rPr lang="sv-SE" sz="2800" dirty="0" err="1"/>
              <a:t>before</a:t>
            </a:r>
            <a:r>
              <a:rPr lang="sv-SE" sz="2800" dirty="0"/>
              <a:t> </a:t>
            </a:r>
            <a:r>
              <a:rPr lang="sv-SE" sz="2800" dirty="0" err="1"/>
              <a:t>starting</a:t>
            </a:r>
            <a:r>
              <a:rPr lang="sv-SE" sz="2800" dirty="0"/>
              <a:t>. </a:t>
            </a:r>
            <a:br>
              <a:rPr lang="sv-SE" sz="2800" dirty="0"/>
            </a:br>
            <a:br>
              <a:rPr lang="sv-SE" sz="2800" dirty="0"/>
            </a:br>
            <a:r>
              <a:rPr lang="sv-SE" sz="2800" dirty="0" err="1"/>
              <a:t>Consider</a:t>
            </a:r>
            <a:r>
              <a:rPr lang="sv-SE" sz="2800" dirty="0"/>
              <a:t>:</a:t>
            </a:r>
            <a:br>
              <a:rPr lang="sv-SE" dirty="0"/>
            </a:br>
            <a:r>
              <a:rPr lang="sv-SE" sz="2000" i="1" dirty="0"/>
              <a:t>- </a:t>
            </a:r>
            <a:r>
              <a:rPr lang="sv-SE" sz="2000" i="1" dirty="0" err="1"/>
              <a:t>where</a:t>
            </a:r>
            <a:r>
              <a:rPr lang="sv-SE" sz="2000" i="1" dirty="0"/>
              <a:t> </a:t>
            </a:r>
            <a:r>
              <a:rPr lang="sv-SE" sz="2000" i="1" dirty="0" err="1"/>
              <a:t>are</a:t>
            </a:r>
            <a:r>
              <a:rPr lang="sv-SE" sz="2000" i="1" dirty="0"/>
              <a:t> </a:t>
            </a:r>
            <a:r>
              <a:rPr lang="sv-SE" sz="2000" i="1" dirty="0" err="1"/>
              <a:t>your</a:t>
            </a:r>
            <a:r>
              <a:rPr lang="sv-SE" sz="2000" i="1" dirty="0"/>
              <a:t> </a:t>
            </a:r>
            <a:r>
              <a:rPr lang="sv-SE" sz="2000" i="1" dirty="0" err="1"/>
              <a:t>main</a:t>
            </a:r>
            <a:r>
              <a:rPr lang="sv-SE" sz="2000" i="1" dirty="0"/>
              <a:t> </a:t>
            </a:r>
            <a:r>
              <a:rPr lang="sv-SE" sz="2000" i="1" dirty="0" err="1"/>
              <a:t>customers</a:t>
            </a:r>
            <a:r>
              <a:rPr lang="sv-SE" sz="2000" i="1" dirty="0"/>
              <a:t>?</a:t>
            </a:r>
            <a:br>
              <a:rPr lang="sv-SE" sz="2000" i="1" dirty="0"/>
            </a:br>
            <a:r>
              <a:rPr lang="sv-SE" sz="2000" i="1" dirty="0"/>
              <a:t>- </a:t>
            </a:r>
            <a:r>
              <a:rPr lang="sv-SE" sz="2000" i="1" dirty="0" err="1"/>
              <a:t>where</a:t>
            </a:r>
            <a:r>
              <a:rPr lang="sv-SE" sz="2000" i="1" dirty="0"/>
              <a:t> is </a:t>
            </a:r>
            <a:r>
              <a:rPr lang="sv-SE" sz="2000" i="1" dirty="0" err="1"/>
              <a:t>your</a:t>
            </a:r>
            <a:r>
              <a:rPr lang="sv-SE" sz="2000" i="1" dirty="0"/>
              <a:t> </a:t>
            </a:r>
            <a:r>
              <a:rPr lang="sv-SE" sz="2000" i="1" dirty="0" err="1"/>
              <a:t>wood</a:t>
            </a:r>
            <a:r>
              <a:rPr lang="sv-SE" sz="2000" i="1" dirty="0"/>
              <a:t> </a:t>
            </a:r>
            <a:r>
              <a:rPr lang="sv-SE" sz="2000" i="1" dirty="0" err="1"/>
              <a:t>concentrated</a:t>
            </a:r>
            <a:r>
              <a:rPr lang="sv-SE" sz="2000" i="1" dirty="0"/>
              <a:t>?</a:t>
            </a:r>
            <a:br>
              <a:rPr lang="sv-SE" sz="2000" i="1" dirty="0"/>
            </a:br>
            <a:r>
              <a:rPr lang="sv-SE" sz="2000" i="1" dirty="0"/>
              <a:t>- </a:t>
            </a:r>
            <a:r>
              <a:rPr lang="sv-SE" sz="2000" i="1" dirty="0" err="1"/>
              <a:t>which</a:t>
            </a:r>
            <a:r>
              <a:rPr lang="sv-SE" sz="2000" i="1" dirty="0"/>
              <a:t> </a:t>
            </a:r>
            <a:r>
              <a:rPr lang="sv-SE" sz="2000" i="1" dirty="0" err="1"/>
              <a:t>weather</a:t>
            </a:r>
            <a:r>
              <a:rPr lang="sv-SE" sz="2000" i="1" dirty="0"/>
              <a:t> do </a:t>
            </a:r>
            <a:r>
              <a:rPr lang="sv-SE" sz="2000" i="1" dirty="0" err="1"/>
              <a:t>you</a:t>
            </a:r>
            <a:r>
              <a:rPr lang="sv-SE" sz="2000" i="1" dirty="0"/>
              <a:t> </a:t>
            </a:r>
            <a:r>
              <a:rPr lang="sv-SE" sz="2000" i="1" dirty="0" err="1"/>
              <a:t>expect</a:t>
            </a:r>
            <a:r>
              <a:rPr lang="sv-SE" sz="2000" i="1" dirty="0"/>
              <a:t>?</a:t>
            </a:r>
            <a:br>
              <a:rPr lang="sv-SE" dirty="0"/>
            </a:br>
            <a:endParaRPr lang="sv-SE" sz="24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D66D0C3-0FBC-6F21-60F1-5C4D9F38C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8660" y="782358"/>
            <a:ext cx="6050280" cy="53144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9A1A8965-BAA0-BEB7-AE7F-A21607E6F7FC}"/>
              </a:ext>
            </a:extLst>
          </p:cNvPr>
          <p:cNvSpPr txBox="1"/>
          <p:nvPr/>
        </p:nvSpPr>
        <p:spPr>
          <a:xfrm>
            <a:off x="230059" y="43218"/>
            <a:ext cx="10882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b="1" dirty="0"/>
              <a:t>5) </a:t>
            </a:r>
            <a:r>
              <a:rPr lang="sv-SE" sz="3600" b="1" dirty="0" err="1"/>
              <a:t>Allocate</a:t>
            </a:r>
            <a:r>
              <a:rPr lang="sv-SE" sz="3600" b="1" dirty="0"/>
              <a:t> </a:t>
            </a:r>
            <a:r>
              <a:rPr lang="sv-SE" sz="3600" b="1" dirty="0" err="1"/>
              <a:t>your</a:t>
            </a:r>
            <a:r>
              <a:rPr lang="sv-SE" sz="3600" b="1" dirty="0"/>
              <a:t> harvesting </a:t>
            </a:r>
            <a:r>
              <a:rPr lang="sv-SE" sz="3600" b="1" dirty="0" err="1"/>
              <a:t>capacity</a:t>
            </a:r>
            <a:r>
              <a:rPr lang="sv-SE" sz="3600" b="1" dirty="0"/>
              <a:t> to </a:t>
            </a:r>
            <a:r>
              <a:rPr lang="sv-SE" sz="3600" b="1" dirty="0" err="1"/>
              <a:t>preferred</a:t>
            </a:r>
            <a:r>
              <a:rPr lang="sv-SE" sz="3600" b="1" dirty="0"/>
              <a:t> areas</a:t>
            </a:r>
          </a:p>
        </p:txBody>
      </p:sp>
    </p:spTree>
    <p:extLst>
      <p:ext uri="{BB962C8B-B14F-4D97-AF65-F5344CB8AC3E}">
        <p14:creationId xmlns:p14="http://schemas.microsoft.com/office/powerpoint/2010/main" val="2045515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47B3E-4A30-DD33-4BAB-6ED48FAD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A5094C-BCD3-329B-AB09-BE95F070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123837"/>
            <a:ext cx="3305355" cy="4601183"/>
          </a:xfrm>
        </p:spPr>
        <p:txBody>
          <a:bodyPr anchor="t">
            <a:normAutofit/>
          </a:bodyPr>
          <a:lstStyle/>
          <a:p>
            <a:r>
              <a:rPr lang="nb-NO" sz="3200" b="1" dirty="0"/>
              <a:t>Log-on and test!</a:t>
            </a:r>
            <a:br>
              <a:rPr lang="nb-NO" dirty="0"/>
            </a:br>
            <a:br>
              <a:rPr lang="nb-NO" dirty="0"/>
            </a:br>
            <a:r>
              <a:rPr lang="nb-NO" sz="2000" dirty="0"/>
              <a:t>a) Player</a:t>
            </a:r>
            <a:br>
              <a:rPr lang="nb-NO" sz="2000" dirty="0"/>
            </a:br>
            <a:br>
              <a:rPr lang="nb-NO" sz="2000" dirty="0"/>
            </a:br>
            <a:r>
              <a:rPr lang="nb-NO" sz="2000" dirty="0"/>
              <a:t>b) New player</a:t>
            </a:r>
            <a:br>
              <a:rPr lang="nb-NO" sz="2000" dirty="0"/>
            </a:br>
            <a:br>
              <a:rPr lang="nb-NO" sz="2000" dirty="0"/>
            </a:br>
            <a:r>
              <a:rPr lang="nb-NO" sz="2000" dirty="0"/>
              <a:t>c) Game, your name, password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12ADE00-2E45-79A9-AFA5-F4D12A4D2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656" y="234254"/>
            <a:ext cx="4758809" cy="25607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E2D9973-84A1-9D88-FB87-BBECF4A295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5631" y="1719342"/>
            <a:ext cx="4956082" cy="269738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9E9A806-5ACF-419F-6158-05A3E7469D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26" y="3184489"/>
            <a:ext cx="5294743" cy="28626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83367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FA6FE-2938-F82B-8818-C69C7E75B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E125EBD5-8A34-4F28-F7DE-038EAD17F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85" y="6106716"/>
            <a:ext cx="6530387" cy="75128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157C110-28A8-D21F-04CF-8B1C4EC617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557" y="2365845"/>
            <a:ext cx="6700915" cy="3231873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3A3B8BE7-B528-7221-7F89-82105FB6B04F}"/>
              </a:ext>
            </a:extLst>
          </p:cNvPr>
          <p:cNvSpPr txBox="1"/>
          <p:nvPr/>
        </p:nvSpPr>
        <p:spPr>
          <a:xfrm>
            <a:off x="1192133" y="1280349"/>
            <a:ext cx="68162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Think ahead, stay sharp!</a:t>
            </a:r>
            <a:endParaRPr lang="nb-NO" sz="4800" b="1" i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C4D3B42-B683-B891-89F8-D596D456F6F4}"/>
              </a:ext>
            </a:extLst>
          </p:cNvPr>
          <p:cNvSpPr/>
          <p:nvPr/>
        </p:nvSpPr>
        <p:spPr>
          <a:xfrm>
            <a:off x="1649600" y="3283889"/>
            <a:ext cx="1778923" cy="2154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212217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Egendefinert 1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3F762A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e4ad0b9-834b-4c1e-aeac-d2981ee647f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613D78B76DBE4F9CBBE7CA41E996C7" ma:contentTypeVersion="13" ma:contentTypeDescription="Opprett et nytt dokument." ma:contentTypeScope="" ma:versionID="c857aa7a24bbd1497eca74a1fa0568a0">
  <xsd:schema xmlns:xsd="http://www.w3.org/2001/XMLSchema" xmlns:xs="http://www.w3.org/2001/XMLSchema" xmlns:p="http://schemas.microsoft.com/office/2006/metadata/properties" xmlns:ns3="1e4ad0b9-834b-4c1e-aeac-d2981ee647fb" xmlns:ns4="fd724aa7-ba1c-4d15-88d7-7c9f219d0304" targetNamespace="http://schemas.microsoft.com/office/2006/metadata/properties" ma:root="true" ma:fieldsID="94bf4bb777ea925d85d7c92b8646fea7" ns3:_="" ns4:_="">
    <xsd:import namespace="1e4ad0b9-834b-4c1e-aeac-d2981ee647fb"/>
    <xsd:import namespace="fd724aa7-ba1c-4d15-88d7-7c9f219d030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4ad0b9-834b-4c1e-aeac-d2981ee647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24aa7-ba1c-4d15-88d7-7c9f219d030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CC311F-6511-437C-8E4B-91A18640F4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E03A6C-F378-4324-A76D-57A2BA259FDF}">
  <ds:schemaRefs>
    <ds:schemaRef ds:uri="1e4ad0b9-834b-4c1e-aeac-d2981ee647fb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fd724aa7-ba1c-4d15-88d7-7c9f219d0304"/>
  </ds:schemaRefs>
</ds:datastoreItem>
</file>

<file path=customXml/itemProps3.xml><?xml version="1.0" encoding="utf-8"?>
<ds:datastoreItem xmlns:ds="http://schemas.openxmlformats.org/officeDocument/2006/customXml" ds:itemID="{158DC5AB-9600-4624-BCE7-B27FE2E097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4ad0b9-834b-4c1e-aeac-d2981ee647fb"/>
    <ds:schemaRef ds:uri="fd724aa7-ba1c-4d15-88d7-7c9f219d03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3877</TotalTime>
  <Words>1492</Words>
  <Application>Microsoft Office PowerPoint</Application>
  <PresentationFormat>Grand écran</PresentationFormat>
  <Paragraphs>267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41" baseType="lpstr">
      <vt:lpstr>Aptos</vt:lpstr>
      <vt:lpstr>Arial</vt:lpstr>
      <vt:lpstr>Calibri</vt:lpstr>
      <vt:lpstr>Corbel</vt:lpstr>
      <vt:lpstr>Tenorite</vt:lpstr>
      <vt:lpstr>Tenorite Display</vt:lpstr>
      <vt:lpstr>Times New Roman</vt:lpstr>
      <vt:lpstr>Wingdings</vt:lpstr>
      <vt:lpstr>Wingdings 2</vt:lpstr>
      <vt:lpstr>Frame</vt:lpstr>
      <vt:lpstr>Présentation PowerPoint</vt:lpstr>
      <vt:lpstr>CTL production planning</vt:lpstr>
      <vt:lpstr>   A typical planning cycle in practice       </vt:lpstr>
      <vt:lpstr>Présentation PowerPoint</vt:lpstr>
      <vt:lpstr>Basic features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Monthly production goals - per assortment - per mill customer</vt:lpstr>
      <vt:lpstr>Contracts Filter function  to help find suitable  harvesting sites</vt:lpstr>
      <vt:lpstr>Monthly  - mill demand (m3/month) - required team production (m3/day)</vt:lpstr>
      <vt:lpstr>Présentation PowerPoint</vt:lpstr>
      <vt:lpstr>Selecting mill destinations  For each harvesting site you must select the mill for each assortment  Under Production: a) click on the site b) check production goal fulfilment c) click on your  selected destination  </vt:lpstr>
      <vt:lpstr>Présentation PowerPoint</vt:lpstr>
      <vt:lpstr>Quick review 3 steps  1) make initial plan  2) select mill customers 3) adjust plan after follow-up   When satisfied, click    </vt:lpstr>
      <vt:lpstr>Présentation PowerPoint</vt:lpstr>
      <vt:lpstr>Présentation PowerPoint</vt:lpstr>
      <vt:lpstr>  5-point focus  1) fulfilling production goals (+/- 10 of monthly demand; per  mill customer)  2) avoiding ground damage  (weather ; think ahead)  3) effective relocation (when can you make a long move?)           Re-think; where should this wood be going?  4) production is half the battle; consider  the transport perspective  5) before starting, allocate your harvesting capacity to the right areas.             </vt:lpstr>
      <vt:lpstr>Start with the big orders</vt:lpstr>
      <vt:lpstr>1100 sites - know your wood</vt:lpstr>
      <vt:lpstr>Vary your filter  and  Watch the map  - how far to the next right site? - can you find clusters?     </vt:lpstr>
      <vt:lpstr>How far ahead can you plan? - it depends on the season:   Stable periods (mid-winter, mid-summer)  - up to 4 weeks Less predictable periods (spring thaw, fall rain)  - up to 2 weeks   Safe or gamble? - save your best sites til you need them</vt:lpstr>
      <vt:lpstr>Clustering of sites  - reduces relocation km per 1000 m3   otherwise: - clusters for stable weather; same BC - clusters for instable weather; mixed BC   </vt:lpstr>
      <vt:lpstr>Example plan   sawmill destination  (minimal transport costs for all mills)</vt:lpstr>
      <vt:lpstr>4) Planning for bearing capacity; harvesting and hauling</vt:lpstr>
      <vt:lpstr>Relocation distance is tracked from the first harvested site.   So locate your teams before starting.   Consider: - where are your main customers? - where is your wood concentrated? - which weather do you expect? </vt:lpstr>
      <vt:lpstr>Log-on and test!  a) Player  b) New player  c) Game, your name, password</vt:lpstr>
      <vt:lpstr>Présentation PowerPoint</vt:lpstr>
    </vt:vector>
  </TitlesOfParts>
  <Company>SLU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Productionsplanering</dc:title>
  <dc:creator>Dag Fjeld</dc:creator>
  <cp:lastModifiedBy>Philippe Marier</cp:lastModifiedBy>
  <cp:revision>94</cp:revision>
  <cp:lastPrinted>2026-01-19T16:38:29Z</cp:lastPrinted>
  <dcterms:created xsi:type="dcterms:W3CDTF">2022-04-02T21:40:42Z</dcterms:created>
  <dcterms:modified xsi:type="dcterms:W3CDTF">2026-05-26T18:51:49Z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0x01010087613D78B76DBE4F9CBBE7CA41E996C7</vt:lpwstr>
  </property>
</Properties>
</file>